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17161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1595" y="63988"/>
            <a:ext cx="8856404" cy="102230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9087" y="1574887"/>
            <a:ext cx="952499" cy="9524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2433" y="3345028"/>
            <a:ext cx="3870348" cy="1219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083" y="3016"/>
            <a:ext cx="11359833" cy="56769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613" y="4191568"/>
            <a:ext cx="14984471" cy="60873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3589" y="3988517"/>
            <a:ext cx="8020820" cy="17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3763" y="2095417"/>
            <a:ext cx="17080473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17161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72" y="5804956"/>
              <a:ext cx="2285999" cy="2285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262484"/>
            <a:ext cx="9953625" cy="1492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600" spc="-484" dirty="0">
                <a:latin typeface="Arial"/>
                <a:cs typeface="Arial"/>
              </a:rPr>
              <a:t>B</a:t>
            </a:r>
            <a:r>
              <a:rPr sz="9600" spc="325" dirty="0">
                <a:latin typeface="Arial"/>
                <a:cs typeface="Arial"/>
              </a:rPr>
              <a:t>A</a:t>
            </a:r>
            <a:r>
              <a:rPr sz="9600" spc="420" dirty="0">
                <a:latin typeface="Arial"/>
                <a:cs typeface="Arial"/>
              </a:rPr>
              <a:t>N</a:t>
            </a:r>
            <a:r>
              <a:rPr sz="9600" spc="50" dirty="0">
                <a:latin typeface="Arial"/>
                <a:cs typeface="Arial"/>
              </a:rPr>
              <a:t>K</a:t>
            </a:r>
            <a:r>
              <a:rPr sz="9600" spc="-830" dirty="0">
                <a:latin typeface="Arial"/>
                <a:cs typeface="Arial"/>
              </a:rPr>
              <a:t> </a:t>
            </a:r>
            <a:r>
              <a:rPr sz="9600" spc="325" dirty="0">
                <a:latin typeface="Arial"/>
                <a:cs typeface="Arial"/>
              </a:rPr>
              <a:t>A</a:t>
            </a:r>
            <a:r>
              <a:rPr sz="9600" spc="420" dirty="0">
                <a:latin typeface="Arial"/>
                <a:cs typeface="Arial"/>
              </a:rPr>
              <a:t>N</a:t>
            </a:r>
            <a:r>
              <a:rPr sz="9600" spc="325" dirty="0">
                <a:latin typeface="Arial"/>
                <a:cs typeface="Arial"/>
              </a:rPr>
              <a:t>A</a:t>
            </a:r>
            <a:r>
              <a:rPr sz="9600" spc="-1145" dirty="0">
                <a:latin typeface="Arial"/>
                <a:cs typeface="Arial"/>
              </a:rPr>
              <a:t>L</a:t>
            </a:r>
            <a:r>
              <a:rPr sz="9600" spc="335" dirty="0">
                <a:latin typeface="Arial"/>
                <a:cs typeface="Arial"/>
              </a:rPr>
              <a:t>Y</a:t>
            </a:r>
            <a:r>
              <a:rPr sz="9600" spc="-445" dirty="0">
                <a:latin typeface="Arial"/>
                <a:cs typeface="Arial"/>
              </a:rPr>
              <a:t>S</a:t>
            </a:r>
            <a:r>
              <a:rPr sz="9600" spc="290" dirty="0">
                <a:latin typeface="Arial"/>
                <a:cs typeface="Arial"/>
              </a:rPr>
              <a:t>I</a:t>
            </a:r>
            <a:r>
              <a:rPr sz="9600" spc="-440" dirty="0">
                <a:latin typeface="Arial"/>
                <a:cs typeface="Arial"/>
              </a:rPr>
              <a:t>S</a:t>
            </a:r>
            <a:endParaRPr sz="9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7175" y="5085789"/>
            <a:ext cx="3547745" cy="822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200" b="1" spc="-2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200" b="1" spc="5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5200" b="1" spc="-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-8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5200" b="1" spc="3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200" b="1" spc="1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200" b="1" spc="409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200" b="1" spc="3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200" b="1" spc="-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200" b="1" spc="-869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5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93409" y="4082284"/>
            <a:ext cx="952499" cy="9524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147561" y="8419675"/>
            <a:ext cx="3109595" cy="624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00" b="1" spc="-2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900" b="1" spc="-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3900" b="1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b="1" spc="31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3900" b="1" spc="14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900" b="1" spc="-2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900" b="1" spc="2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900" b="1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900" b="1" spc="-2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900" b="1" spc="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900" b="1" spc="-2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3900" b="1" spc="-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860" y="7984729"/>
            <a:ext cx="7699794" cy="15164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3160" y="7287955"/>
            <a:ext cx="58743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6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600" b="1" spc="4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2600" b="1" spc="125" dirty="0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-85" dirty="0">
                <a:solidFill>
                  <a:srgbClr val="171616"/>
                </a:solidFill>
                <a:latin typeface="Tahoma"/>
                <a:cs typeface="Tahoma"/>
              </a:rPr>
              <a:t>3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-55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600" b="1" spc="-3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600" b="1" spc="200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600" b="1" spc="-3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600" b="1" spc="5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600" b="1" spc="11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-2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2600" b="1" spc="85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200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600" b="1" spc="-2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2600" b="1" spc="-20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-3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600" b="1" spc="80" dirty="0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sz="2600" b="1" spc="-2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2600" b="1" spc="5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600" b="1" spc="5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600" b="1" spc="-21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600" b="1" spc="240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2600" b="1" spc="200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600" b="1" spc="-3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600" b="1" spc="5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600" b="1" spc="120" dirty="0">
                <a:solidFill>
                  <a:srgbClr val="171616"/>
                </a:solidFill>
                <a:latin typeface="Tahoma"/>
                <a:cs typeface="Tahoma"/>
              </a:rPr>
              <a:t>g</a:t>
            </a:r>
            <a:r>
              <a:rPr sz="2600" b="1" spc="4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2600" b="1" spc="-2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2600" b="1" spc="-2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2600" b="1" spc="5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600" b="1" spc="11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970" y="1984296"/>
            <a:ext cx="4990799" cy="45622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84306" y="543488"/>
            <a:ext cx="773430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-44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155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-9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-5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-5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150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4600" spc="20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350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4600" spc="-3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195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20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-9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-5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-5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10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20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4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87314" y="6169854"/>
            <a:ext cx="9429750" cy="3971925"/>
            <a:chOff x="8387314" y="6169854"/>
            <a:chExt cx="9429750" cy="39719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314" y="6169854"/>
              <a:ext cx="9429749" cy="397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7814" y="6919334"/>
              <a:ext cx="85725" cy="857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806365" y="6240372"/>
            <a:ext cx="856170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36575" algn="ctr">
              <a:lnSpc>
                <a:spcPct val="100000"/>
              </a:lnSpc>
              <a:spcBef>
                <a:spcPts val="100"/>
              </a:spcBef>
            </a:pPr>
            <a:r>
              <a:rPr sz="2200" b="1" spc="55" dirty="0">
                <a:solidFill>
                  <a:srgbClr val="171616"/>
                </a:solidFill>
                <a:latin typeface="Tahoma"/>
                <a:cs typeface="Tahoma"/>
              </a:rPr>
              <a:t>Observations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5599"/>
              </a:lnSpc>
              <a:spcBef>
                <a:spcPts val="1205"/>
              </a:spcBef>
            </a:pP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California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(5,823)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charged- </a:t>
            </a:r>
            <a:r>
              <a:rPr sz="2000" b="1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(1,124)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77815" y="7976609"/>
            <a:ext cx="85725" cy="1847850"/>
            <a:chOff x="8577815" y="7976609"/>
            <a:chExt cx="85725" cy="18478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7815" y="7976609"/>
              <a:ext cx="85725" cy="85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7815" y="9033884"/>
              <a:ext cx="85725" cy="85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7815" y="9738734"/>
              <a:ext cx="85725" cy="857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806365" y="7786096"/>
            <a:ext cx="8674735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b="1" spc="13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York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(3,203)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second </a:t>
            </a:r>
            <a:r>
              <a:rPr sz="2000" b="1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charged-off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(495).</a:t>
            </a:r>
            <a:endParaRPr sz="2000">
              <a:latin typeface="Arial"/>
              <a:cs typeface="Arial"/>
            </a:endParaRPr>
          </a:p>
          <a:p>
            <a:pPr marL="12700" marR="2632710">
              <a:lnSpc>
                <a:spcPts val="5550"/>
              </a:lnSpc>
              <a:spcBef>
                <a:spcPts val="509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Texas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(2,343)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. </a:t>
            </a:r>
            <a:r>
              <a:rPr sz="200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Florida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(85).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51056" y="1896319"/>
            <a:ext cx="9467850" cy="4095750"/>
            <a:chOff x="8351056" y="1896319"/>
            <a:chExt cx="9467850" cy="409575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1056" y="1896319"/>
              <a:ext cx="9467849" cy="40957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555" y="2823471"/>
              <a:ext cx="85725" cy="857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555" y="3880746"/>
              <a:ext cx="85725" cy="85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1555" y="5290446"/>
              <a:ext cx="85725" cy="8572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66100" marR="338455" algn="ctr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Observations</a:t>
            </a:r>
          </a:p>
          <a:p>
            <a:pPr marL="8178800" marR="243840">
              <a:lnSpc>
                <a:spcPct val="115599"/>
              </a:lnSpc>
              <a:spcBef>
                <a:spcPts val="1590"/>
              </a:spcBef>
            </a:pPr>
            <a:r>
              <a:rPr sz="2000" b="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loans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(82.96%)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categorized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"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sz="2000" b="0" dirty="0">
                <a:solidFill>
                  <a:srgbClr val="FFFFFF"/>
                </a:solidFill>
                <a:latin typeface="Lucida Sans Unicode"/>
                <a:cs typeface="Lucida Sans Unicode"/>
              </a:rPr>
              <a:t>," </a:t>
            </a:r>
            <a:r>
              <a:rPr sz="2000" b="0" spc="-6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b="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sz="2000" b="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b="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b="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b="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5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10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-125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000" spc="1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spc="5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spc="1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1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  <a:p>
            <a:pPr marL="8166100">
              <a:lnSpc>
                <a:spcPct val="100000"/>
              </a:lnSpc>
              <a:spcBef>
                <a:spcPts val="1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178800" marR="85725">
              <a:lnSpc>
                <a:spcPct val="115599"/>
              </a:lnSpc>
            </a:pP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Charged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loans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14.17%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count,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suggests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000" b="0" spc="-6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non-negligible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portion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loans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000" b="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have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not </a:t>
            </a:r>
            <a:r>
              <a:rPr sz="2000" b="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been </a:t>
            </a:r>
            <a:r>
              <a:rPr sz="2000" b="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repaid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may </a:t>
            </a:r>
            <a:r>
              <a:rPr sz="2000" b="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have </a:t>
            </a:r>
            <a:r>
              <a:rPr sz="2000" b="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Arial"/>
                <a:cs typeface="Arial"/>
              </a:rPr>
              <a:t>adverse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effects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lender's</a:t>
            </a:r>
            <a:r>
              <a:rPr sz="2000" b="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financials.</a:t>
            </a:r>
            <a:endParaRPr sz="2000">
              <a:latin typeface="Lucida Sans Unicode"/>
              <a:cs typeface="Lucida Sans Unicode"/>
            </a:endParaRPr>
          </a:p>
          <a:p>
            <a:pPr marL="8166100">
              <a:lnSpc>
                <a:spcPct val="100000"/>
              </a:lnSpc>
              <a:spcBef>
                <a:spcPts val="1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8178800" marR="5080">
              <a:lnSpc>
                <a:spcPct val="115599"/>
              </a:lnSpc>
            </a:pP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2.87%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000" spc="110" dirty="0">
                <a:solidFill>
                  <a:srgbClr val="FFFFFF"/>
                </a:solidFill>
                <a:latin typeface="Arial"/>
                <a:cs typeface="Arial"/>
              </a:rPr>
              <a:t>total </a:t>
            </a:r>
            <a:r>
              <a:rPr sz="2000" spc="20" dirty="0">
                <a:solidFill>
                  <a:srgbClr val="FFFFFF"/>
                </a:solidFill>
                <a:latin typeface="Arial"/>
                <a:cs typeface="Arial"/>
              </a:rPr>
              <a:t>loans </a:t>
            </a:r>
            <a:r>
              <a:rPr sz="2000" b="0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2000" b="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categorized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2000" b="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"</a:t>
            </a:r>
            <a:r>
              <a:rPr sz="2000" spc="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000" b="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," </a:t>
            </a:r>
            <a:r>
              <a:rPr sz="2000" b="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000" b="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000" b="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small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portion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borrowers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actively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repaying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loans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b="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moment.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15" y="2118920"/>
            <a:ext cx="11979647" cy="67957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9712" y="543486"/>
            <a:ext cx="1194181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215" dirty="0">
                <a:solidFill>
                  <a:srgbClr val="171616"/>
                </a:solidFill>
              </a:rPr>
              <a:t>H</a:t>
            </a:r>
            <a:r>
              <a:rPr sz="4600" spc="320" dirty="0">
                <a:solidFill>
                  <a:srgbClr val="171616"/>
                </a:solidFill>
              </a:rPr>
              <a:t>o</a:t>
            </a:r>
            <a:r>
              <a:rPr sz="4600" spc="915" dirty="0">
                <a:solidFill>
                  <a:srgbClr val="171616"/>
                </a:solidFill>
              </a:rPr>
              <a:t>m</a:t>
            </a:r>
            <a:r>
              <a:rPr sz="4600" spc="190" dirty="0">
                <a:solidFill>
                  <a:srgbClr val="171616"/>
                </a:solidFill>
              </a:rPr>
              <a:t>e</a:t>
            </a:r>
            <a:r>
              <a:rPr sz="4600" spc="-415" dirty="0">
                <a:solidFill>
                  <a:srgbClr val="171616"/>
                </a:solidFill>
              </a:rPr>
              <a:t> </a:t>
            </a:r>
            <a:r>
              <a:rPr sz="4600" spc="375" dirty="0">
                <a:solidFill>
                  <a:srgbClr val="171616"/>
                </a:solidFill>
              </a:rPr>
              <a:t>Ow</a:t>
            </a:r>
            <a:r>
              <a:rPr sz="4600" spc="380" dirty="0">
                <a:solidFill>
                  <a:srgbClr val="171616"/>
                </a:solidFill>
              </a:rPr>
              <a:t>n</a:t>
            </a:r>
            <a:r>
              <a:rPr sz="4600" spc="185" dirty="0">
                <a:solidFill>
                  <a:srgbClr val="171616"/>
                </a:solidFill>
              </a:rPr>
              <a:t>e</a:t>
            </a:r>
            <a:r>
              <a:rPr sz="4600" dirty="0">
                <a:solidFill>
                  <a:srgbClr val="171616"/>
                </a:solidFill>
              </a:rPr>
              <a:t>r</a:t>
            </a:r>
            <a:r>
              <a:rPr sz="4600" spc="580" dirty="0">
                <a:solidFill>
                  <a:srgbClr val="171616"/>
                </a:solidFill>
              </a:rPr>
              <a:t>s</a:t>
            </a:r>
            <a:r>
              <a:rPr sz="4600" spc="370" dirty="0">
                <a:solidFill>
                  <a:srgbClr val="171616"/>
                </a:solidFill>
              </a:rPr>
              <a:t>h</a:t>
            </a:r>
            <a:r>
              <a:rPr sz="4600" spc="-20" dirty="0">
                <a:solidFill>
                  <a:srgbClr val="171616"/>
                </a:solidFill>
              </a:rPr>
              <a:t>i</a:t>
            </a:r>
            <a:r>
              <a:rPr sz="4600" spc="445" dirty="0">
                <a:solidFill>
                  <a:srgbClr val="171616"/>
                </a:solidFill>
              </a:rPr>
              <a:t>p</a:t>
            </a:r>
            <a:r>
              <a:rPr sz="4600" spc="-415" dirty="0">
                <a:solidFill>
                  <a:srgbClr val="171616"/>
                </a:solidFill>
              </a:rPr>
              <a:t> </a:t>
            </a:r>
            <a:r>
              <a:rPr sz="4600" spc="450" dirty="0">
                <a:solidFill>
                  <a:srgbClr val="171616"/>
                </a:solidFill>
              </a:rPr>
              <a:t>v</a:t>
            </a:r>
            <a:r>
              <a:rPr sz="4600" spc="580" dirty="0">
                <a:solidFill>
                  <a:srgbClr val="171616"/>
                </a:solidFill>
              </a:rPr>
              <a:t>s</a:t>
            </a:r>
            <a:r>
              <a:rPr sz="4600" spc="-395" dirty="0">
                <a:solidFill>
                  <a:srgbClr val="171616"/>
                </a:solidFill>
              </a:rPr>
              <a:t>.</a:t>
            </a:r>
            <a:r>
              <a:rPr sz="4600" spc="-415" dirty="0">
                <a:solidFill>
                  <a:srgbClr val="171616"/>
                </a:solidFill>
              </a:rPr>
              <a:t> </a:t>
            </a:r>
            <a:r>
              <a:rPr sz="4600" spc="-355" dirty="0">
                <a:solidFill>
                  <a:srgbClr val="171616"/>
                </a:solidFill>
              </a:rPr>
              <a:t>L</a:t>
            </a:r>
            <a:r>
              <a:rPr sz="4600" spc="670" dirty="0">
                <a:solidFill>
                  <a:srgbClr val="171616"/>
                </a:solidFill>
              </a:rPr>
              <a:t>a</a:t>
            </a:r>
            <a:r>
              <a:rPr sz="4600" spc="580" dirty="0">
                <a:solidFill>
                  <a:srgbClr val="171616"/>
                </a:solidFill>
              </a:rPr>
              <a:t>s</a:t>
            </a:r>
            <a:r>
              <a:rPr sz="4600" spc="45" dirty="0">
                <a:solidFill>
                  <a:srgbClr val="171616"/>
                </a:solidFill>
              </a:rPr>
              <a:t>t</a:t>
            </a:r>
            <a:r>
              <a:rPr sz="4600" spc="-415" dirty="0">
                <a:solidFill>
                  <a:srgbClr val="171616"/>
                </a:solidFill>
              </a:rPr>
              <a:t> </a:t>
            </a:r>
            <a:r>
              <a:rPr sz="4600" spc="165" dirty="0">
                <a:solidFill>
                  <a:srgbClr val="171616"/>
                </a:solidFill>
              </a:rPr>
              <a:t>P</a:t>
            </a:r>
            <a:r>
              <a:rPr sz="4600" spc="670" dirty="0">
                <a:solidFill>
                  <a:srgbClr val="171616"/>
                </a:solidFill>
              </a:rPr>
              <a:t>a</a:t>
            </a:r>
            <a:r>
              <a:rPr sz="4600" spc="445" dirty="0">
                <a:solidFill>
                  <a:srgbClr val="171616"/>
                </a:solidFill>
              </a:rPr>
              <a:t>y</a:t>
            </a:r>
            <a:r>
              <a:rPr sz="4600" spc="915" dirty="0">
                <a:solidFill>
                  <a:srgbClr val="171616"/>
                </a:solidFill>
              </a:rPr>
              <a:t>m</a:t>
            </a:r>
            <a:r>
              <a:rPr sz="4600" spc="185" dirty="0">
                <a:solidFill>
                  <a:srgbClr val="171616"/>
                </a:solidFill>
              </a:rPr>
              <a:t>e</a:t>
            </a:r>
            <a:r>
              <a:rPr sz="4600" spc="380" dirty="0">
                <a:solidFill>
                  <a:srgbClr val="171616"/>
                </a:solidFill>
              </a:rPr>
              <a:t>n</a:t>
            </a:r>
            <a:r>
              <a:rPr sz="4600" spc="45" dirty="0">
                <a:solidFill>
                  <a:srgbClr val="171616"/>
                </a:solidFill>
              </a:rPr>
              <a:t>t</a:t>
            </a:r>
            <a:r>
              <a:rPr sz="4600" spc="-415" dirty="0">
                <a:solidFill>
                  <a:srgbClr val="171616"/>
                </a:solidFill>
              </a:rPr>
              <a:t> </a:t>
            </a:r>
            <a:r>
              <a:rPr sz="4600" spc="385" dirty="0">
                <a:solidFill>
                  <a:srgbClr val="171616"/>
                </a:solidFill>
              </a:rPr>
              <a:t>D</a:t>
            </a:r>
            <a:r>
              <a:rPr sz="4600" spc="670" dirty="0">
                <a:solidFill>
                  <a:srgbClr val="171616"/>
                </a:solidFill>
              </a:rPr>
              <a:t>a</a:t>
            </a:r>
            <a:r>
              <a:rPr sz="4600" spc="40" dirty="0">
                <a:solidFill>
                  <a:srgbClr val="171616"/>
                </a:solidFill>
              </a:rPr>
              <a:t>t</a:t>
            </a:r>
            <a:r>
              <a:rPr sz="4600" spc="190" dirty="0">
                <a:solidFill>
                  <a:srgbClr val="171616"/>
                </a:solidFill>
              </a:rPr>
              <a:t>e</a:t>
            </a:r>
            <a:endParaRPr sz="4600"/>
          </a:p>
        </p:txBody>
      </p:sp>
      <p:grpSp>
        <p:nvGrpSpPr>
          <p:cNvPr id="4" name="object 4"/>
          <p:cNvGrpSpPr/>
          <p:nvPr/>
        </p:nvGrpSpPr>
        <p:grpSpPr>
          <a:xfrm>
            <a:off x="12339442" y="1933066"/>
            <a:ext cx="5800725" cy="7029450"/>
            <a:chOff x="12339442" y="1933066"/>
            <a:chExt cx="5800725" cy="7029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9442" y="1933066"/>
              <a:ext cx="5800724" cy="7029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9942" y="5112743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3472" y="4106319"/>
              <a:ext cx="87313" cy="873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3472" y="3097246"/>
              <a:ext cx="87313" cy="873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9942" y="7213912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762064" y="2183907"/>
            <a:ext cx="5371465" cy="6284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7135">
              <a:lnSpc>
                <a:spcPct val="100000"/>
              </a:lnSpc>
              <a:spcBef>
                <a:spcPts val="114"/>
              </a:spcBef>
            </a:pPr>
            <a:r>
              <a:rPr sz="2700" b="1" spc="200" dirty="0">
                <a:solidFill>
                  <a:srgbClr val="171616"/>
                </a:solidFill>
                <a:latin typeface="Trebuchet MS"/>
                <a:cs typeface="Trebuchet MS"/>
              </a:rPr>
              <a:t>Observations</a:t>
            </a:r>
            <a:endParaRPr sz="2700">
              <a:latin typeface="Trebuchet MS"/>
              <a:cs typeface="Trebuchet MS"/>
            </a:endParaRPr>
          </a:p>
          <a:p>
            <a:pPr marL="16510">
              <a:lnSpc>
                <a:spcPct val="100000"/>
              </a:lnSpc>
              <a:spcBef>
                <a:spcPts val="2830"/>
              </a:spcBef>
            </a:pP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2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93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2010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78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  <a:p>
            <a:pPr marL="16510">
              <a:lnSpc>
                <a:spcPct val="100000"/>
              </a:lnSpc>
              <a:spcBef>
                <a:spcPts val="425"/>
              </a:spcBef>
            </a:pP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2016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r>
              <a:rPr sz="2000" b="1" spc="-56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50">
              <a:latin typeface="Tahoma"/>
              <a:cs typeface="Tahoma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Mortgage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holders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surged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remarkably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endParaRPr sz="2000">
              <a:latin typeface="Tahoma"/>
              <a:cs typeface="Tahoma"/>
            </a:endParaRPr>
          </a:p>
          <a:p>
            <a:pPr marL="16510">
              <a:lnSpc>
                <a:spcPct val="100000"/>
              </a:lnSpc>
              <a:spcBef>
                <a:spcPts val="425"/>
              </a:spcBef>
            </a:pP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2008</a:t>
            </a:r>
            <a:r>
              <a:rPr sz="2000" b="1" spc="-22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000" b="1" spc="-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2016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1871</a:t>
            </a:r>
            <a:r>
              <a:rPr sz="2000" b="1" spc="-565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  <a:p>
            <a:pPr marL="17145" marR="238125">
              <a:lnSpc>
                <a:spcPct val="118800"/>
              </a:lnSpc>
              <a:spcBef>
                <a:spcPts val="2305"/>
              </a:spcBef>
            </a:pP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Mortgage </a:t>
            </a:r>
            <a:r>
              <a:rPr sz="2000" b="1" spc="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sz="2000" b="1" spc="40" dirty="0">
                <a:solidFill>
                  <a:srgbClr val="FFFFFF"/>
                </a:solidFill>
                <a:latin typeface="Tahoma"/>
                <a:cs typeface="Tahoma"/>
              </a:rPr>
              <a:t>common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type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8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0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-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b="1" spc="-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50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le  </a:t>
            </a:r>
            <a:r>
              <a:rPr sz="2000" b="1" spc="-5" dirty="0">
                <a:solidFill>
                  <a:srgbClr val="FFFFFF"/>
                </a:solidFill>
                <a:latin typeface="Tahoma"/>
                <a:cs typeface="Tahoma"/>
              </a:rPr>
              <a:t>owning</a:t>
            </a:r>
            <a:r>
              <a:rPr sz="20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/>
                <a:cs typeface="Tahoma"/>
              </a:rPr>
              <a:t>homes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ahoma"/>
                <a:cs typeface="Tahoma"/>
              </a:rPr>
              <a:t>mortgage, </a:t>
            </a:r>
            <a:r>
              <a:rPr sz="2000" b="1" spc="-5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b="1" spc="-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-4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b="1" spc="-4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3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13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000" spc="14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b="1" spc="5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2000" b="1" spc="-12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le</a:t>
            </a:r>
            <a:r>
              <a:rPr sz="2000" b="1" spc="-225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2000" b="1" spc="-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12700" marR="91440">
              <a:lnSpc>
                <a:spcPct val="115599"/>
              </a:lnSpc>
              <a:spcBef>
                <a:spcPts val="2370"/>
              </a:spcBef>
            </a:pP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Focus </a:t>
            </a:r>
            <a:r>
              <a:rPr sz="2000" spc="12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years </a:t>
            </a:r>
            <a:r>
              <a:rPr sz="2000" b="1" spc="-130" dirty="0">
                <a:solidFill>
                  <a:srgbClr val="FFFFFF"/>
                </a:solidFill>
                <a:latin typeface="Tahoma"/>
                <a:cs typeface="Tahoma"/>
              </a:rPr>
              <a:t>2010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b="1" spc="-114" dirty="0">
                <a:solidFill>
                  <a:srgbClr val="FFFFFF"/>
                </a:solidFill>
                <a:latin typeface="Tahoma"/>
                <a:cs typeface="Tahoma"/>
              </a:rPr>
              <a:t>2015, 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where 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ahoma"/>
                <a:cs typeface="Tahoma"/>
              </a:rPr>
              <a:t>significant 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changes </a:t>
            </a:r>
            <a:r>
              <a:rPr sz="2000" b="1" spc="25" dirty="0">
                <a:solidFill>
                  <a:srgbClr val="FFFFFF"/>
                </a:solidFill>
                <a:latin typeface="Tahoma"/>
                <a:cs typeface="Tahoma"/>
              </a:rPr>
              <a:t>in home 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ownership 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b="1" spc="20" dirty="0">
                <a:solidFill>
                  <a:srgbClr val="FFFFFF"/>
                </a:solidFill>
                <a:latin typeface="Tahoma"/>
                <a:cs typeface="Tahoma"/>
              </a:rPr>
              <a:t>rental 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preferences occurred, 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potentially</a:t>
            </a:r>
            <a:r>
              <a:rPr sz="20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Tahoma"/>
                <a:cs typeface="Tahoma"/>
              </a:rPr>
              <a:t>economic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conditions.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5955" y="1991461"/>
            <a:ext cx="3152043" cy="6299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62089"/>
            <a:ext cx="415797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420" dirty="0"/>
              <a:t>Conclusion</a:t>
            </a:r>
            <a:endParaRPr sz="56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02482"/>
            <a:ext cx="4272168" cy="56845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12634" y="1028700"/>
            <a:ext cx="2876549" cy="2876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9827" y="2591241"/>
            <a:ext cx="13662660" cy="570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150495">
              <a:lnSpc>
                <a:spcPct val="115599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Mortgage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Product Portfolio </a:t>
            </a:r>
            <a:r>
              <a:rPr sz="2000" b="1" spc="-35" dirty="0">
                <a:solidFill>
                  <a:srgbClr val="FFFFFF"/>
                </a:solidFill>
                <a:latin typeface="Tahoma"/>
                <a:cs typeface="Tahoma"/>
              </a:rPr>
              <a:t>Expansion: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Given the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significant </a:t>
            </a:r>
            <a:r>
              <a:rPr sz="2000" spc="-25" dirty="0">
                <a:solidFill>
                  <a:srgbClr val="FFFFFF"/>
                </a:solidFill>
                <a:latin typeface="Tahoma"/>
                <a:cs typeface="Tahoma"/>
              </a:rPr>
              <a:t>1871%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surge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mortgage holders,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focus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expanding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bank's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mortgage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portfolio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competitive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interest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flexible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terms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capture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increasing</a:t>
            </a:r>
            <a:r>
              <a:rPr sz="20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demand.</a:t>
            </a:r>
            <a:endParaRPr sz="2000">
              <a:latin typeface="Tahoma"/>
              <a:cs typeface="Tahoma"/>
            </a:endParaRPr>
          </a:p>
          <a:p>
            <a:pPr marL="12700" marR="212090">
              <a:lnSpc>
                <a:spcPct val="115599"/>
              </a:lnSpc>
              <a:spcBef>
                <a:spcPts val="2039"/>
              </a:spcBef>
            </a:pP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California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had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fully paid loans </a:t>
            </a:r>
            <a:r>
              <a:rPr sz="2000" b="1" spc="-155" dirty="0">
                <a:solidFill>
                  <a:srgbClr val="FFFFFF"/>
                </a:solidFill>
                <a:latin typeface="Tahoma"/>
                <a:cs typeface="Tahoma"/>
              </a:rPr>
              <a:t>(5,823)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sz="2000" b="1" spc="-30" dirty="0">
                <a:solidFill>
                  <a:srgbClr val="FFFFFF"/>
                </a:solidFill>
                <a:latin typeface="Tahoma"/>
                <a:cs typeface="Tahoma"/>
              </a:rPr>
              <a:t>charged-off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loans </a:t>
            </a:r>
            <a:r>
              <a:rPr sz="2000" b="1" spc="-145" dirty="0">
                <a:solidFill>
                  <a:srgbClr val="FFFFFF"/>
                </a:solidFill>
                <a:latin typeface="Tahoma"/>
                <a:cs typeface="Tahoma"/>
              </a:rPr>
              <a:t>(1,124)</a:t>
            </a:r>
            <a:r>
              <a:rPr sz="2000" spc="-145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suggests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California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major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bank.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bank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products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California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attending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industry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Tahoma"/>
                <a:cs typeface="Tahoma"/>
              </a:rPr>
              <a:t>events,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running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targeted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advertising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campaigns,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partnering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businesses.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599"/>
              </a:lnSpc>
            </a:pP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sz="20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Property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Financing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Tahoma"/>
                <a:cs typeface="Tahoma"/>
              </a:rPr>
              <a:t>Solutions: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preferences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declining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ahoma"/>
                <a:cs typeface="Tahoma"/>
              </a:rPr>
              <a:t>17%,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specialized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loan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products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property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financing,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catering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needs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customers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who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prefer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renting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over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homeownership.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ahoma"/>
              <a:cs typeface="Tahoma"/>
            </a:endParaRPr>
          </a:p>
          <a:p>
            <a:pPr marL="12700" marR="673100">
              <a:lnSpc>
                <a:spcPct val="115599"/>
              </a:lnSpc>
            </a:pPr>
            <a:r>
              <a:rPr sz="2000" b="1" spc="-30" dirty="0">
                <a:solidFill>
                  <a:srgbClr val="FFFFFF"/>
                </a:solidFill>
                <a:latin typeface="Tahoma"/>
                <a:cs typeface="Tahoma"/>
              </a:rPr>
              <a:t>Grade-Based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Loan</a:t>
            </a:r>
            <a:r>
              <a:rPr sz="20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Tahoma"/>
                <a:cs typeface="Tahoma"/>
              </a:rPr>
              <a:t>Promotions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Promote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Grade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loans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attractive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terms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benefits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capitalize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popularity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among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borrowers,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increasing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loan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uptake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0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segment.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ahoma"/>
              <a:cs typeface="Tahoma"/>
            </a:endParaRPr>
          </a:p>
          <a:p>
            <a:pPr marL="12700" marR="130175">
              <a:lnSpc>
                <a:spcPct val="115599"/>
              </a:lnSpc>
              <a:spcBef>
                <a:spcPts val="5"/>
              </a:spcBef>
            </a:pPr>
            <a:r>
              <a:rPr sz="2000" spc="-4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housing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market,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/>
                <a:cs typeface="Tahoma"/>
              </a:rPr>
              <a:t>2010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marked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post-Great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Recession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Tahoma"/>
                <a:cs typeface="Tahoma"/>
              </a:rPr>
              <a:t>recovery,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declining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mortgage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holders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/>
                <a:cs typeface="Tahoma"/>
              </a:rPr>
              <a:t>rising </a:t>
            </a:r>
            <a:r>
              <a:rPr sz="2000" spc="-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ahoma"/>
                <a:cs typeface="Tahoma"/>
              </a:rPr>
              <a:t>renters.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Tahoma"/>
                <a:cs typeface="Tahoma"/>
              </a:rPr>
              <a:t>2015,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improved,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leading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mortgage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ahoma"/>
                <a:cs typeface="Tahoma"/>
              </a:rPr>
              <a:t>holders,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/>
                <a:cs typeface="Tahoma"/>
              </a:rPr>
              <a:t>renters</a:t>
            </a:r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/>
                <a:cs typeface="Tahoma"/>
              </a:rPr>
              <a:t>remained</a:t>
            </a:r>
            <a:r>
              <a:rPr sz="20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Tahoma"/>
                <a:cs typeface="Tahoma"/>
              </a:rPr>
              <a:t>stable.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2523" y="962090"/>
            <a:ext cx="410717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525" dirty="0"/>
              <a:t>Dashboard</a:t>
            </a:r>
            <a:endParaRPr sz="5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AF82B-3FA6-600A-A492-290B08C1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88" y="2247900"/>
            <a:ext cx="8783276" cy="698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374FB-3576-2109-708A-29F70548B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3636" y="2251464"/>
            <a:ext cx="8443816" cy="6982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3306" y="0"/>
              <a:ext cx="3364692" cy="335995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0" dirty="0"/>
              <a:t>T</a:t>
            </a:r>
            <a:r>
              <a:rPr spc="1065" dirty="0"/>
              <a:t>h</a:t>
            </a:r>
            <a:r>
              <a:rPr spc="1680" dirty="0"/>
              <a:t>a</a:t>
            </a:r>
            <a:r>
              <a:rPr spc="1090" dirty="0"/>
              <a:t>n</a:t>
            </a:r>
            <a:r>
              <a:rPr spc="1135" dirty="0"/>
              <a:t>k</a:t>
            </a:r>
            <a:r>
              <a:rPr spc="-1260" dirty="0"/>
              <a:t> </a:t>
            </a:r>
            <a:r>
              <a:rPr spc="1000" dirty="0"/>
              <a:t>Y</a:t>
            </a:r>
            <a:r>
              <a:rPr spc="800" dirty="0"/>
              <a:t>o</a:t>
            </a:r>
            <a:r>
              <a:rPr spc="1090" dirty="0"/>
              <a:t>u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1028700"/>
            <a:ext cx="16055975" cy="9258300"/>
            <a:chOff x="0" y="1028700"/>
            <a:chExt cx="16055975" cy="92583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22308"/>
              <a:ext cx="3359957" cy="33646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6594" y="1028700"/>
              <a:ext cx="1390649" cy="13906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65163" y="3776299"/>
              <a:ext cx="590549" cy="5905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9568" y="7866464"/>
              <a:ext cx="1390649" cy="13906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9345" y="5917209"/>
              <a:ext cx="590549" cy="590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6567" y="7523503"/>
            <a:ext cx="1095374" cy="1095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3075" y="5928924"/>
            <a:ext cx="590549" cy="590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56042" y="2014602"/>
            <a:ext cx="1095374" cy="10953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9144" y="2691585"/>
            <a:ext cx="3955476" cy="1247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19545" y="2955634"/>
            <a:ext cx="289623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b="1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50" b="1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85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b="1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b="1" spc="9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850" b="1" spc="-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2850" b="1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45518" y="4113904"/>
            <a:ext cx="3955476" cy="184174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313154" y="4971920"/>
            <a:ext cx="284162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00" dirty="0">
                <a:solidFill>
                  <a:srgbClr val="FFFFFF"/>
                </a:solidFill>
                <a:latin typeface="Tahoma"/>
                <a:cs typeface="Tahoma"/>
              </a:rPr>
              <a:t>INTRODUCTION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3255" y="7769623"/>
            <a:ext cx="3955476" cy="1247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794677" y="8033673"/>
            <a:ext cx="371411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850" b="1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50" b="1" spc="-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50" b="1" spc="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850" b="1" spc="-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b="1" spc="-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85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50" b="1" spc="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850" b="1" spc="1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2850" b="1" spc="1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850" b="1" spc="-5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850" b="1" spc="-2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850" b="1" spc="1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53863" y="7769623"/>
            <a:ext cx="3955476" cy="1247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780697" y="8033673"/>
            <a:ext cx="92329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160" dirty="0">
                <a:solidFill>
                  <a:srgbClr val="FFFFFF"/>
                </a:solidFill>
                <a:latin typeface="Tahoma"/>
                <a:cs typeface="Tahoma"/>
              </a:rPr>
              <a:t>KPI'S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4646" y="4613877"/>
            <a:ext cx="3955476" cy="1247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855639" y="4877926"/>
            <a:ext cx="247459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1" spc="-30" dirty="0">
                <a:solidFill>
                  <a:srgbClr val="FFFFFF"/>
                </a:solidFill>
                <a:latin typeface="Tahoma"/>
                <a:cs typeface="Tahoma"/>
              </a:rPr>
              <a:t>CONCULSION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23047" y="3253092"/>
            <a:ext cx="2761373" cy="13158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00155" y="6004472"/>
            <a:ext cx="1466755" cy="1712948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865788" y="6091725"/>
            <a:ext cx="6661150" cy="3446145"/>
            <a:chOff x="3865788" y="6091725"/>
            <a:chExt cx="6661150" cy="344614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7484" y="8766982"/>
              <a:ext cx="2419177" cy="7704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5788" y="6091725"/>
              <a:ext cx="1733757" cy="165948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416603" y="651140"/>
            <a:ext cx="94551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5" dirty="0">
                <a:latin typeface="Arial"/>
                <a:cs typeface="Arial"/>
              </a:rPr>
              <a:t>PRESENTATION</a:t>
            </a:r>
            <a:r>
              <a:rPr sz="6000" spc="-290" dirty="0">
                <a:latin typeface="Arial"/>
                <a:cs typeface="Arial"/>
              </a:rPr>
              <a:t> </a:t>
            </a:r>
            <a:r>
              <a:rPr sz="6000" spc="30" dirty="0">
                <a:latin typeface="Arial"/>
                <a:cs typeface="Arial"/>
              </a:rPr>
              <a:t>OUTLINE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8705" y="1560419"/>
            <a:ext cx="55816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30" dirty="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r>
              <a:rPr sz="5600" spc="114" dirty="0">
                <a:solidFill>
                  <a:srgbClr val="171616"/>
                </a:solidFill>
                <a:latin typeface="Tahoma"/>
                <a:cs typeface="Tahoma"/>
              </a:rPr>
              <a:t>ee</a:t>
            </a:r>
            <a:r>
              <a:rPr sz="5600" spc="-5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80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5600" spc="180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5600" spc="-35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-12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114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44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590" dirty="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25" y="3345027"/>
            <a:ext cx="3870348" cy="1219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1299" y="3506129"/>
            <a:ext cx="2342515" cy="8350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50" b="1" spc="105" dirty="0">
                <a:solidFill>
                  <a:srgbClr val="FFFFFF"/>
                </a:solidFill>
                <a:latin typeface="Trebuchet MS"/>
                <a:cs typeface="Trebuchet MS"/>
              </a:rPr>
              <a:t>Abhishek</a:t>
            </a:r>
            <a:r>
              <a:rPr sz="235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20" dirty="0">
                <a:solidFill>
                  <a:srgbClr val="FFFFFF"/>
                </a:solidFill>
                <a:latin typeface="Trebuchet MS"/>
                <a:cs typeface="Trebuchet MS"/>
              </a:rPr>
              <a:t>Navle</a:t>
            </a:r>
            <a:endParaRPr sz="2350">
              <a:latin typeface="Trebuchet MS"/>
              <a:cs typeface="Trebuchet MS"/>
            </a:endParaRPr>
          </a:p>
          <a:p>
            <a:pPr marL="64135">
              <a:lnSpc>
                <a:spcPct val="100000"/>
              </a:lnSpc>
              <a:spcBef>
                <a:spcPts val="370"/>
              </a:spcBef>
            </a:pPr>
            <a:r>
              <a:rPr sz="2350" spc="4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23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ahoma"/>
                <a:cs typeface="Tahoma"/>
              </a:rPr>
              <a:t>Analyst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7852" y="3506129"/>
            <a:ext cx="2380615" cy="8350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2350" b="1" spc="110" dirty="0">
                <a:solidFill>
                  <a:srgbClr val="FFFFFF"/>
                </a:solidFill>
                <a:latin typeface="Trebuchet MS"/>
                <a:cs typeface="Trebuchet MS"/>
              </a:rPr>
              <a:t>Rahul</a:t>
            </a:r>
            <a:r>
              <a:rPr sz="235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Trebuchet MS"/>
                <a:cs typeface="Trebuchet MS"/>
              </a:rPr>
              <a:t>Kumar</a:t>
            </a:r>
            <a:endParaRPr sz="2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3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ea</a:t>
            </a:r>
            <a:r>
              <a:rPr sz="23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25" y="5062991"/>
            <a:ext cx="3870348" cy="1219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2433" y="5062991"/>
            <a:ext cx="3870348" cy="1219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22085" y="5224100"/>
            <a:ext cx="3300729" cy="8350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2350" b="1" spc="114" dirty="0">
                <a:solidFill>
                  <a:srgbClr val="FFFFFF"/>
                </a:solidFill>
                <a:latin typeface="Trebuchet MS"/>
                <a:cs typeface="Trebuchet MS"/>
              </a:rPr>
              <a:t>Chandrashekar</a:t>
            </a:r>
            <a:r>
              <a:rPr sz="235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85" dirty="0">
                <a:solidFill>
                  <a:srgbClr val="FFFFFF"/>
                </a:solidFill>
                <a:latin typeface="Trebuchet MS"/>
                <a:cs typeface="Trebuchet MS"/>
              </a:rPr>
              <a:t>Reddy</a:t>
            </a:r>
            <a:endParaRPr sz="2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350" spc="40" dirty="0">
                <a:solidFill>
                  <a:srgbClr val="FFFFFF"/>
                </a:solidFill>
                <a:latin typeface="Tahoma"/>
                <a:cs typeface="Tahoma"/>
              </a:rPr>
              <a:t>Powerbi</a:t>
            </a:r>
            <a:r>
              <a:rPr sz="235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0413" y="5223037"/>
            <a:ext cx="3555365" cy="8375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2350" b="1" spc="120" dirty="0">
                <a:solidFill>
                  <a:srgbClr val="FFFFFF"/>
                </a:solidFill>
                <a:latin typeface="Trebuchet MS"/>
                <a:cs typeface="Trebuchet MS"/>
              </a:rPr>
              <a:t>Dhanashree</a:t>
            </a:r>
            <a:r>
              <a:rPr sz="235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00" dirty="0">
                <a:solidFill>
                  <a:srgbClr val="FFFFFF"/>
                </a:solidFill>
                <a:latin typeface="Trebuchet MS"/>
                <a:cs typeface="Trebuchet MS"/>
              </a:rPr>
              <a:t>Suresh</a:t>
            </a:r>
            <a:r>
              <a:rPr sz="235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60" dirty="0">
                <a:solidFill>
                  <a:srgbClr val="FFFFFF"/>
                </a:solidFill>
                <a:latin typeface="Trebuchet MS"/>
                <a:cs typeface="Trebuchet MS"/>
              </a:rPr>
              <a:t>Koli</a:t>
            </a:r>
            <a:endParaRPr sz="2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23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ea</a:t>
            </a:r>
            <a:r>
              <a:rPr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ci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625" y="6780958"/>
            <a:ext cx="3870348" cy="1219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78466" y="6942061"/>
            <a:ext cx="2587625" cy="8350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sz="2350" b="1" spc="120" dirty="0">
                <a:solidFill>
                  <a:srgbClr val="FFFFFF"/>
                </a:solidFill>
                <a:latin typeface="Trebuchet MS"/>
                <a:cs typeface="Trebuchet MS"/>
              </a:rPr>
              <a:t>Kalpana</a:t>
            </a:r>
            <a:r>
              <a:rPr sz="235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Trebuchet MS"/>
                <a:cs typeface="Trebuchet MS"/>
              </a:rPr>
              <a:t>Pattnaik</a:t>
            </a:r>
            <a:endParaRPr sz="2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3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23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Developer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2433" y="6815129"/>
            <a:ext cx="3870348" cy="12192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539700" y="6976242"/>
            <a:ext cx="1896745" cy="8350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50" b="1" spc="105" dirty="0">
                <a:solidFill>
                  <a:srgbClr val="FFFFFF"/>
                </a:solidFill>
                <a:latin typeface="Trebuchet MS"/>
                <a:cs typeface="Trebuchet MS"/>
              </a:rPr>
              <a:t>Heena</a:t>
            </a:r>
            <a:r>
              <a:rPr sz="235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b="1" spc="25" dirty="0">
                <a:solidFill>
                  <a:srgbClr val="FFFFFF"/>
                </a:solidFill>
                <a:latin typeface="Trebuchet MS"/>
                <a:cs typeface="Trebuchet MS"/>
              </a:rPr>
              <a:t>Jamal</a:t>
            </a:r>
            <a:endParaRPr sz="2350">
              <a:latin typeface="Trebuchet MS"/>
              <a:cs typeface="Trebuchet MS"/>
            </a:endParaRPr>
          </a:p>
          <a:p>
            <a:pPr marL="79375">
              <a:lnSpc>
                <a:spcPct val="100000"/>
              </a:lnSpc>
              <a:spcBef>
                <a:spcPts val="370"/>
              </a:spcBef>
            </a:pPr>
            <a:r>
              <a:rPr sz="23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3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6685" y="5925863"/>
            <a:ext cx="615505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b="1" spc="2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700" b="1" spc="26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5700" b="1" spc="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700" b="1" spc="1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5700" b="1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700" b="1" spc="-4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700" b="1" spc="5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700" b="1" spc="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700" b="1" spc="6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700" b="1" spc="28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700" b="1" spc="4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700" b="1" spc="254" dirty="0">
                <a:solidFill>
                  <a:srgbClr val="FFFFFF"/>
                </a:solidFill>
                <a:latin typeface="Tahoma"/>
                <a:cs typeface="Tahoma"/>
              </a:rPr>
              <a:t>ny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26390" y="7370720"/>
            <a:ext cx="9035415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599"/>
              </a:lnSpc>
              <a:spcBef>
                <a:spcPts val="100"/>
              </a:spcBef>
            </a:pP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financial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institutions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industry,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105" dirty="0">
                <a:solidFill>
                  <a:srgbClr val="FFFFFF"/>
                </a:solidFill>
                <a:latin typeface="Trebuchet MS"/>
                <a:cs typeface="Trebuchet MS"/>
              </a:rPr>
              <a:t>AstralBank</a:t>
            </a:r>
            <a:r>
              <a:rPr sz="2000" b="1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been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serving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customers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with unwavering commitment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over </a:t>
            </a:r>
            <a:r>
              <a:rPr sz="2000" b="1" spc="-35" dirty="0">
                <a:solidFill>
                  <a:srgbClr val="FFFFFF"/>
                </a:solidFill>
                <a:latin typeface="Trebuchet MS"/>
                <a:cs typeface="Trebuchet MS"/>
              </a:rPr>
              <a:t>15 </a:t>
            </a:r>
            <a:r>
              <a:rPr sz="2000" b="1" spc="50" dirty="0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sz="2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. 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ff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comprehensive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range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banking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individuals,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businesses,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corporations.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dedication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providing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top-notch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solutions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earned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us </a:t>
            </a:r>
            <a:r>
              <a:rPr sz="200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trust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loyalty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millions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customers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worldwide.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58867"/>
            <a:ext cx="6355715" cy="7228205"/>
            <a:chOff x="0" y="3058867"/>
            <a:chExt cx="6355715" cy="7228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58867"/>
              <a:ext cx="4578437" cy="72281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755346"/>
              <a:ext cx="5326742" cy="5321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366" y="3499017"/>
              <a:ext cx="952499" cy="952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30921" y="2503331"/>
            <a:ext cx="10839450" cy="7277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356870" algn="just">
              <a:lnSpc>
                <a:spcPct val="100000"/>
              </a:lnSpc>
              <a:spcBef>
                <a:spcPts val="120"/>
              </a:spcBef>
            </a:pPr>
            <a:r>
              <a:rPr sz="25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171616"/>
                </a:solidFill>
                <a:latin typeface="Lucida Sans Unicode"/>
                <a:cs typeface="Lucida Sans Unicode"/>
              </a:rPr>
              <a:t>analyze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financial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0" dirty="0">
                <a:solidFill>
                  <a:srgbClr val="171616"/>
                </a:solidFill>
                <a:latin typeface="Lucida Sans Unicode"/>
                <a:cs typeface="Lucida Sans Unicode"/>
              </a:rPr>
              <a:t>performance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of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4" dirty="0">
                <a:solidFill>
                  <a:srgbClr val="171616"/>
                </a:solidFill>
                <a:latin typeface="Lucida Sans Unicode"/>
                <a:cs typeface="Lucida Sans Unicode"/>
              </a:rPr>
              <a:t>bank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using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b="1" spc="70" dirty="0">
                <a:solidFill>
                  <a:srgbClr val="171616"/>
                </a:solidFill>
                <a:latin typeface="Tahoma"/>
                <a:cs typeface="Tahoma"/>
              </a:rPr>
              <a:t>Tableau, </a:t>
            </a:r>
            <a:r>
              <a:rPr sz="2500" b="1" spc="-72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171616"/>
                </a:solidFill>
                <a:latin typeface="Tahoma"/>
                <a:cs typeface="Tahoma"/>
              </a:rPr>
              <a:t>Power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BI,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70" dirty="0">
                <a:solidFill>
                  <a:srgbClr val="171616"/>
                </a:solidFill>
                <a:latin typeface="Tahoma"/>
                <a:cs typeface="Tahoma"/>
              </a:rPr>
              <a:t>SQL,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b="1" spc="-25" dirty="0">
                <a:solidFill>
                  <a:srgbClr val="171616"/>
                </a:solidFill>
                <a:latin typeface="Tahoma"/>
                <a:cs typeface="Tahoma"/>
              </a:rPr>
              <a:t>Excel</a:t>
            </a:r>
            <a:r>
              <a:rPr sz="2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.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5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0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focuses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171616"/>
                </a:solidFill>
                <a:latin typeface="Lucida Sans Unicode"/>
                <a:cs typeface="Lucida Sans Unicode"/>
              </a:rPr>
              <a:t>on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five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KPIs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95" dirty="0">
                <a:solidFill>
                  <a:srgbClr val="171616"/>
                </a:solidFill>
                <a:latin typeface="Lucida Sans Unicode"/>
                <a:cs typeface="Lucida Sans Unicode"/>
              </a:rPr>
              <a:t>crucial </a:t>
            </a:r>
            <a:r>
              <a:rPr sz="2500" spc="-7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for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171616"/>
                </a:solidFill>
                <a:latin typeface="Lucida Sans Unicode"/>
                <a:cs typeface="Lucida Sans Unicode"/>
              </a:rPr>
              <a:t>assessing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bank's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financial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health.</a:t>
            </a:r>
            <a:r>
              <a:rPr sz="25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171616"/>
                </a:solidFill>
                <a:latin typeface="Lucida Sans Unicode"/>
                <a:cs typeface="Lucida Sans Unicode"/>
              </a:rPr>
              <a:t>By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171616"/>
                </a:solidFill>
                <a:latin typeface="Lucida Sans Unicode"/>
                <a:cs typeface="Lucida Sans Unicode"/>
              </a:rPr>
              <a:t>examining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90" dirty="0">
                <a:solidFill>
                  <a:srgbClr val="171616"/>
                </a:solidFill>
                <a:latin typeface="Lucida Sans Unicode"/>
                <a:cs typeface="Lucida Sans Unicode"/>
              </a:rPr>
              <a:t>these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key </a:t>
            </a:r>
            <a:r>
              <a:rPr sz="2500" spc="-7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0" dirty="0">
                <a:solidFill>
                  <a:srgbClr val="171616"/>
                </a:solidFill>
                <a:latin typeface="Lucida Sans Unicode"/>
                <a:cs typeface="Lucida Sans Unicode"/>
              </a:rPr>
              <a:t>performance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171616"/>
                </a:solidFill>
                <a:latin typeface="Lucida Sans Unicode"/>
                <a:cs typeface="Lucida Sans Unicode"/>
              </a:rPr>
              <a:t>indicators,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5" dirty="0">
                <a:solidFill>
                  <a:srgbClr val="171616"/>
                </a:solidFill>
                <a:latin typeface="Lucida Sans Unicode"/>
                <a:cs typeface="Lucida Sans Unicode"/>
              </a:rPr>
              <a:t>we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80" dirty="0">
                <a:solidFill>
                  <a:srgbClr val="171616"/>
                </a:solidFill>
                <a:latin typeface="Lucida Sans Unicode"/>
                <a:cs typeface="Lucida Sans Unicode"/>
              </a:rPr>
              <a:t>aim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3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identify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significant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171616"/>
                </a:solidFill>
                <a:latin typeface="Lucida Sans Unicode"/>
                <a:cs typeface="Lucida Sans Unicode"/>
              </a:rPr>
              <a:t>points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171616"/>
                </a:solidFill>
                <a:latin typeface="Lucida Sans Unicode"/>
                <a:cs typeface="Lucida Sans Unicode"/>
              </a:rPr>
              <a:t>that </a:t>
            </a:r>
            <a:r>
              <a:rPr sz="2500" spc="-7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10" dirty="0">
                <a:solidFill>
                  <a:srgbClr val="171616"/>
                </a:solidFill>
                <a:latin typeface="Lucida Sans Unicode"/>
                <a:cs typeface="Lucida Sans Unicode"/>
              </a:rPr>
              <a:t>can</a:t>
            </a:r>
            <a:r>
              <a:rPr sz="25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171616"/>
                </a:solidFill>
                <a:latin typeface="Lucida Sans Unicode"/>
                <a:cs typeface="Lucida Sans Unicode"/>
              </a:rPr>
              <a:t>help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95" dirty="0">
                <a:solidFill>
                  <a:srgbClr val="171616"/>
                </a:solidFill>
                <a:latin typeface="Lucida Sans Unicode"/>
                <a:cs typeface="Lucida Sans Unicode"/>
              </a:rPr>
              <a:t>improve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bank's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171616"/>
                </a:solidFill>
                <a:latin typeface="Lucida Sans Unicode"/>
                <a:cs typeface="Lucida Sans Unicode"/>
              </a:rPr>
              <a:t>overall</a:t>
            </a:r>
            <a:r>
              <a:rPr sz="2500" spc="-14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performance.</a:t>
            </a:r>
            <a:endParaRPr sz="25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8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</a:pPr>
            <a:r>
              <a:rPr sz="4000" b="1" spc="100" dirty="0">
                <a:solidFill>
                  <a:srgbClr val="171616"/>
                </a:solidFill>
                <a:latin typeface="Tahoma"/>
                <a:cs typeface="Tahoma"/>
              </a:rPr>
              <a:t>Key</a:t>
            </a:r>
            <a:r>
              <a:rPr sz="4000" b="1" spc="-32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000" b="1" spc="100" dirty="0">
                <a:solidFill>
                  <a:srgbClr val="171616"/>
                </a:solidFill>
                <a:latin typeface="Tahoma"/>
                <a:cs typeface="Tahoma"/>
              </a:rPr>
              <a:t>Performance</a:t>
            </a:r>
            <a:r>
              <a:rPr sz="4000" b="1" spc="-32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000" b="1" spc="30" dirty="0">
                <a:solidFill>
                  <a:srgbClr val="171616"/>
                </a:solidFill>
                <a:latin typeface="Tahoma"/>
                <a:cs typeface="Tahoma"/>
              </a:rPr>
              <a:t>Indicators</a:t>
            </a:r>
            <a:r>
              <a:rPr sz="4000" b="1" spc="-32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000" b="1" spc="-95" dirty="0">
                <a:solidFill>
                  <a:srgbClr val="171616"/>
                </a:solidFill>
                <a:latin typeface="Tahoma"/>
                <a:cs typeface="Tahoma"/>
              </a:rPr>
              <a:t>(KPIs)</a:t>
            </a:r>
            <a:endParaRPr sz="4000">
              <a:latin typeface="Tahoma"/>
              <a:cs typeface="Tahoma"/>
            </a:endParaRPr>
          </a:p>
          <a:p>
            <a:pPr marL="168910" marR="13335">
              <a:lnSpc>
                <a:spcPct val="100000"/>
              </a:lnSpc>
              <a:spcBef>
                <a:spcPts val="2975"/>
              </a:spcBef>
            </a:pPr>
            <a:r>
              <a:rPr sz="2500" b="1" spc="30" dirty="0">
                <a:solidFill>
                  <a:srgbClr val="171616"/>
                </a:solidFill>
                <a:latin typeface="Tahoma"/>
                <a:cs typeface="Tahoma"/>
              </a:rPr>
              <a:t>Loan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105" dirty="0">
                <a:solidFill>
                  <a:srgbClr val="171616"/>
                </a:solidFill>
                <a:latin typeface="Tahoma"/>
                <a:cs typeface="Tahoma"/>
              </a:rPr>
              <a:t>Amount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55" dirty="0">
                <a:solidFill>
                  <a:srgbClr val="171616"/>
                </a:solidFill>
                <a:latin typeface="Tahoma"/>
                <a:cs typeface="Tahoma"/>
              </a:rPr>
              <a:t>Trends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135" dirty="0">
                <a:solidFill>
                  <a:srgbClr val="171616"/>
                </a:solidFill>
                <a:latin typeface="Tahoma"/>
                <a:cs typeface="Tahoma"/>
              </a:rPr>
              <a:t>by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171616"/>
                </a:solidFill>
                <a:latin typeface="Tahoma"/>
                <a:cs typeface="Tahoma"/>
              </a:rPr>
              <a:t>Year</a:t>
            </a:r>
            <a:r>
              <a:rPr sz="2500" dirty="0">
                <a:solidFill>
                  <a:srgbClr val="171616"/>
                </a:solidFill>
                <a:latin typeface="Lucida Sans Unicode"/>
                <a:cs typeface="Lucida Sans Unicode"/>
              </a:rPr>
              <a:t>: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Analyzing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loan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20" dirty="0">
                <a:solidFill>
                  <a:srgbClr val="171616"/>
                </a:solidFill>
                <a:latin typeface="Lucida Sans Unicode"/>
                <a:cs typeface="Lucida Sans Unicode"/>
              </a:rPr>
              <a:t>amount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statistics </a:t>
            </a:r>
            <a:r>
              <a:rPr sz="2500" spc="-7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over</a:t>
            </a:r>
            <a:r>
              <a:rPr sz="2500" spc="-1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" dirty="0">
                <a:solidFill>
                  <a:srgbClr val="171616"/>
                </a:solidFill>
                <a:latin typeface="Lucida Sans Unicode"/>
                <a:cs typeface="Lucida Sans Unicode"/>
              </a:rPr>
              <a:t>different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171616"/>
                </a:solidFill>
                <a:latin typeface="Lucida Sans Unicode"/>
                <a:cs typeface="Lucida Sans Unicode"/>
              </a:rPr>
              <a:t>years.</a:t>
            </a:r>
            <a:endParaRPr sz="2500">
              <a:latin typeface="Lucida Sans Unicode"/>
              <a:cs typeface="Lucida Sans Unicode"/>
            </a:endParaRPr>
          </a:p>
          <a:p>
            <a:pPr marL="168910" marR="688975">
              <a:lnSpc>
                <a:spcPts val="2990"/>
              </a:lnSpc>
              <a:spcBef>
                <a:spcPts val="95"/>
              </a:spcBef>
            </a:pPr>
            <a:r>
              <a:rPr sz="2500" b="1" spc="40" dirty="0">
                <a:solidFill>
                  <a:srgbClr val="171616"/>
                </a:solidFill>
                <a:latin typeface="Tahoma"/>
                <a:cs typeface="Tahoma"/>
              </a:rPr>
              <a:t>Revolving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100" dirty="0">
                <a:solidFill>
                  <a:srgbClr val="171616"/>
                </a:solidFill>
                <a:latin typeface="Tahoma"/>
                <a:cs typeface="Tahoma"/>
              </a:rPr>
              <a:t>Balance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5" dirty="0">
                <a:solidFill>
                  <a:srgbClr val="171616"/>
                </a:solidFill>
                <a:latin typeface="Tahoma"/>
                <a:cs typeface="Tahoma"/>
              </a:rPr>
              <a:t>for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90" dirty="0">
                <a:solidFill>
                  <a:srgbClr val="171616"/>
                </a:solidFill>
                <a:latin typeface="Tahoma"/>
                <a:cs typeface="Tahoma"/>
              </a:rPr>
              <a:t>Grades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145" dirty="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sz="2500" b="1" spc="-19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85" dirty="0">
                <a:solidFill>
                  <a:srgbClr val="171616"/>
                </a:solidFill>
                <a:latin typeface="Tahoma"/>
                <a:cs typeface="Tahoma"/>
              </a:rPr>
              <a:t>Sub-grades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: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Examining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500" spc="-7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0" dirty="0">
                <a:solidFill>
                  <a:srgbClr val="171616"/>
                </a:solidFill>
                <a:latin typeface="Lucida Sans Unicode"/>
                <a:cs typeface="Lucida Sans Unicode"/>
              </a:rPr>
              <a:t>revolving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60" dirty="0">
                <a:solidFill>
                  <a:srgbClr val="171616"/>
                </a:solidFill>
                <a:latin typeface="Lucida Sans Unicode"/>
                <a:cs typeface="Lucida Sans Unicode"/>
              </a:rPr>
              <a:t>balance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171616"/>
                </a:solidFill>
                <a:latin typeface="Lucida Sans Unicode"/>
                <a:cs typeface="Lucida Sans Unicode"/>
              </a:rPr>
              <a:t>based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on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loan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4" dirty="0">
                <a:solidFill>
                  <a:srgbClr val="171616"/>
                </a:solidFill>
                <a:latin typeface="Lucida Sans Unicode"/>
                <a:cs typeface="Lucida Sans Unicode"/>
              </a:rPr>
              <a:t>grades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171616"/>
                </a:solidFill>
                <a:latin typeface="Lucida Sans Unicode"/>
                <a:cs typeface="Lucida Sans Unicode"/>
              </a:rPr>
              <a:t>sub-grades.</a:t>
            </a:r>
            <a:endParaRPr sz="2500">
              <a:latin typeface="Lucida Sans Unicode"/>
              <a:cs typeface="Lucida Sans Unicode"/>
            </a:endParaRPr>
          </a:p>
          <a:p>
            <a:pPr marL="168910" marR="5080">
              <a:lnSpc>
                <a:spcPts val="2990"/>
              </a:lnSpc>
              <a:spcBef>
                <a:spcPts val="5"/>
              </a:spcBef>
            </a:pPr>
            <a:r>
              <a:rPr sz="2500" b="1" spc="60" dirty="0">
                <a:solidFill>
                  <a:srgbClr val="171616"/>
                </a:solidFill>
                <a:latin typeface="Tahoma"/>
                <a:cs typeface="Tahoma"/>
              </a:rPr>
              <a:t>Payments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: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Verified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vs.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Non-Verified: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171616"/>
                </a:solidFill>
                <a:latin typeface="Lucida Sans Unicode"/>
                <a:cs typeface="Lucida Sans Unicode"/>
              </a:rPr>
              <a:t>Comparing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45" dirty="0">
                <a:solidFill>
                  <a:srgbClr val="171616"/>
                </a:solidFill>
                <a:latin typeface="Lucida Sans Unicode"/>
                <a:cs typeface="Lucida Sans Unicode"/>
              </a:rPr>
              <a:t>total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30" dirty="0">
                <a:solidFill>
                  <a:srgbClr val="171616"/>
                </a:solidFill>
                <a:latin typeface="Lucida Sans Unicode"/>
                <a:cs typeface="Lucida Sans Unicode"/>
              </a:rPr>
              <a:t>payments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for </a:t>
            </a:r>
            <a:r>
              <a:rPr sz="2500" spc="-7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171616"/>
                </a:solidFill>
                <a:latin typeface="Lucida Sans Unicode"/>
                <a:cs typeface="Lucida Sans Unicode"/>
              </a:rPr>
              <a:t>loans</a:t>
            </a:r>
            <a:r>
              <a:rPr sz="2500" spc="-1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with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verified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status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171616"/>
                </a:solidFill>
                <a:latin typeface="Lucida Sans Unicode"/>
                <a:cs typeface="Lucida Sans Unicode"/>
              </a:rPr>
              <a:t>against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5" dirty="0">
                <a:solidFill>
                  <a:srgbClr val="171616"/>
                </a:solidFill>
                <a:latin typeface="Lucida Sans Unicode"/>
                <a:cs typeface="Lucida Sans Unicode"/>
              </a:rPr>
              <a:t>non-verified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status.</a:t>
            </a:r>
            <a:endParaRPr sz="2500">
              <a:latin typeface="Lucida Sans Unicode"/>
              <a:cs typeface="Lucida Sans Unicode"/>
            </a:endParaRPr>
          </a:p>
          <a:p>
            <a:pPr marL="168910" marR="53340">
              <a:lnSpc>
                <a:spcPts val="2990"/>
              </a:lnSpc>
              <a:spcBef>
                <a:spcPts val="5"/>
              </a:spcBef>
            </a:pPr>
            <a:r>
              <a:rPr sz="2500" b="1" spc="-23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2500" b="1" spc="5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9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4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90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2500" b="1" spc="114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200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2500" b="1" spc="-1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2500" b="1" spc="5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2500" b="1" spc="114" dirty="0">
                <a:solidFill>
                  <a:srgbClr val="171616"/>
                </a:solidFill>
                <a:latin typeface="Tahoma"/>
                <a:cs typeface="Tahoma"/>
              </a:rPr>
              <a:t>ss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4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6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500" b="1" spc="114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9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2500" b="1" spc="130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23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114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245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2500" b="1" spc="-1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2500" b="1" spc="6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500" b="1" spc="130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2500" b="1" spc="-1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80" dirty="0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sz="2500" b="1" spc="90" dirty="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sz="2500" b="1" spc="-15" dirty="0">
                <a:solidFill>
                  <a:srgbClr val="171616"/>
                </a:solidFill>
                <a:latin typeface="Tahoma"/>
                <a:cs typeface="Tahoma"/>
              </a:rPr>
              <a:t>ll</a:t>
            </a:r>
            <a:r>
              <a:rPr sz="2500" b="1" spc="-200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2500" b="1" spc="-70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2500" b="1" spc="204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2500" b="1" spc="-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2500" b="1" spc="5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2500" spc="-260" dirty="0">
                <a:solidFill>
                  <a:srgbClr val="171616"/>
                </a:solidFill>
                <a:latin typeface="Lucida Sans Unicode"/>
                <a:cs typeface="Lucida Sans Unicode"/>
              </a:rPr>
              <a:t>: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50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2500" spc="125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2500" spc="105" dirty="0">
                <a:solidFill>
                  <a:srgbClr val="171616"/>
                </a:solidFill>
                <a:latin typeface="Lucida Sans Unicode"/>
                <a:cs typeface="Lucida Sans Unicode"/>
              </a:rPr>
              <a:t>y</a:t>
            </a:r>
            <a:r>
              <a:rPr sz="25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250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n</a:t>
            </a:r>
            <a:r>
              <a:rPr sz="2500" spc="135" dirty="0">
                <a:solidFill>
                  <a:srgbClr val="171616"/>
                </a:solidFill>
                <a:latin typeface="Lucida Sans Unicode"/>
                <a:cs typeface="Lucida Sans Unicode"/>
              </a:rPr>
              <a:t>g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l</a:t>
            </a:r>
            <a:r>
              <a:rPr sz="2500" spc="7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500" spc="315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2500" spc="35" dirty="0">
                <a:solidFill>
                  <a:srgbClr val="171616"/>
                </a:solidFill>
                <a:latin typeface="Lucida Sans Unicode"/>
                <a:cs typeface="Lucida Sans Unicode"/>
              </a:rPr>
              <a:t>n 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status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171616"/>
                </a:solidFill>
                <a:latin typeface="Lucida Sans Unicode"/>
                <a:cs typeface="Lucida Sans Unicode"/>
              </a:rPr>
              <a:t>based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on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171616"/>
                </a:solidFill>
                <a:latin typeface="Lucida Sans Unicode"/>
                <a:cs typeface="Lucida Sans Unicode"/>
              </a:rPr>
              <a:t>states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last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171616"/>
                </a:solidFill>
                <a:latin typeface="Lucida Sans Unicode"/>
                <a:cs typeface="Lucida Sans Unicode"/>
              </a:rPr>
              <a:t>credit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pull</a:t>
            </a:r>
            <a:r>
              <a:rPr sz="2500" spc="-1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date.</a:t>
            </a:r>
            <a:endParaRPr sz="2500">
              <a:latin typeface="Lucida Sans Unicode"/>
              <a:cs typeface="Lucida Sans Unicode"/>
            </a:endParaRPr>
          </a:p>
          <a:p>
            <a:pPr marL="168910" marR="120650">
              <a:lnSpc>
                <a:spcPts val="2990"/>
              </a:lnSpc>
              <a:spcBef>
                <a:spcPts val="5"/>
              </a:spcBef>
            </a:pPr>
            <a:r>
              <a:rPr sz="2500" b="1" spc="80" dirty="0">
                <a:solidFill>
                  <a:srgbClr val="171616"/>
                </a:solidFill>
                <a:latin typeface="Tahoma"/>
                <a:cs typeface="Tahoma"/>
              </a:rPr>
              <a:t>Home </a:t>
            </a:r>
            <a:r>
              <a:rPr sz="2500" b="1" spc="50" dirty="0">
                <a:solidFill>
                  <a:srgbClr val="171616"/>
                </a:solidFill>
                <a:latin typeface="Tahoma"/>
                <a:cs typeface="Tahoma"/>
              </a:rPr>
              <a:t>Ownership </a:t>
            </a:r>
            <a:r>
              <a:rPr sz="2500" b="1" spc="55" dirty="0">
                <a:solidFill>
                  <a:srgbClr val="171616"/>
                </a:solidFill>
                <a:latin typeface="Tahoma"/>
                <a:cs typeface="Tahoma"/>
              </a:rPr>
              <a:t>vs. </a:t>
            </a:r>
            <a:r>
              <a:rPr sz="2500" b="1" spc="15" dirty="0">
                <a:solidFill>
                  <a:srgbClr val="171616"/>
                </a:solidFill>
                <a:latin typeface="Tahoma"/>
                <a:cs typeface="Tahoma"/>
              </a:rPr>
              <a:t>Last </a:t>
            </a:r>
            <a:r>
              <a:rPr sz="2500" b="1" spc="95" dirty="0">
                <a:solidFill>
                  <a:srgbClr val="171616"/>
                </a:solidFill>
                <a:latin typeface="Tahoma"/>
                <a:cs typeface="Tahoma"/>
              </a:rPr>
              <a:t>Payment </a:t>
            </a:r>
            <a:r>
              <a:rPr sz="2500" b="1" spc="-15" dirty="0">
                <a:solidFill>
                  <a:srgbClr val="171616"/>
                </a:solidFill>
                <a:latin typeface="Tahoma"/>
                <a:cs typeface="Tahoma"/>
              </a:rPr>
              <a:t>Date</a:t>
            </a:r>
            <a:r>
              <a:rPr sz="25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: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Understanding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500" spc="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30" dirty="0">
                <a:solidFill>
                  <a:srgbClr val="171616"/>
                </a:solidFill>
                <a:latin typeface="Lucida Sans Unicode"/>
                <a:cs typeface="Lucida Sans Unicode"/>
              </a:rPr>
              <a:t>relationship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10" dirty="0">
                <a:solidFill>
                  <a:srgbClr val="171616"/>
                </a:solidFill>
                <a:latin typeface="Lucida Sans Unicode"/>
                <a:cs typeface="Lucida Sans Unicode"/>
              </a:rPr>
              <a:t>between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171616"/>
                </a:solidFill>
                <a:latin typeface="Lucida Sans Unicode"/>
                <a:cs typeface="Lucida Sans Unicode"/>
              </a:rPr>
              <a:t>home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171616"/>
                </a:solidFill>
                <a:latin typeface="Lucida Sans Unicode"/>
                <a:cs typeface="Lucida Sans Unicode"/>
              </a:rPr>
              <a:t>ownership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6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last</a:t>
            </a:r>
            <a:r>
              <a:rPr sz="25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140" dirty="0">
                <a:solidFill>
                  <a:srgbClr val="171616"/>
                </a:solidFill>
                <a:latin typeface="Lucida Sans Unicode"/>
                <a:cs typeface="Lucida Sans Unicode"/>
              </a:rPr>
              <a:t>payment</a:t>
            </a:r>
            <a:r>
              <a:rPr sz="25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date.</a:t>
            </a:r>
            <a:endParaRPr sz="25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0957" y="6117904"/>
            <a:ext cx="107188" cy="1071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0957" y="6877966"/>
            <a:ext cx="107188" cy="1071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0957" y="7638027"/>
            <a:ext cx="107188" cy="1071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0957" y="8398088"/>
            <a:ext cx="107188" cy="1071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0957" y="9158150"/>
            <a:ext cx="107188" cy="10718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30921" y="1250993"/>
            <a:ext cx="451040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190" dirty="0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sz="5700" spc="-35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5700" spc="110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5700" spc="-395" dirty="0">
                <a:solidFill>
                  <a:srgbClr val="171616"/>
                </a:solidFill>
                <a:latin typeface="Tahoma"/>
                <a:cs typeface="Tahoma"/>
              </a:rPr>
              <a:t>j</a:t>
            </a:r>
            <a:r>
              <a:rPr sz="5700" spc="12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700" spc="440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5700" spc="-5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700" spc="-46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700" spc="95" dirty="0">
                <a:solidFill>
                  <a:srgbClr val="171616"/>
                </a:solidFill>
                <a:latin typeface="Tahoma"/>
                <a:cs typeface="Tahoma"/>
              </a:rPr>
              <a:t>G</a:t>
            </a:r>
            <a:r>
              <a:rPr sz="5700" spc="110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5700" spc="45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700" spc="-40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endParaRPr sz="5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790" y="2692345"/>
            <a:ext cx="134935" cy="1349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91429" y="2419412"/>
            <a:ext cx="15743555" cy="704215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3000" b="1" spc="180" dirty="0">
                <a:latin typeface="Arial"/>
                <a:cs typeface="Arial"/>
              </a:rPr>
              <a:t>Data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Format: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The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dataset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95" dirty="0">
                <a:latin typeface="Lucida Sans Unicode"/>
                <a:cs typeface="Lucida Sans Unicode"/>
              </a:rPr>
              <a:t>is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provided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in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CSV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(Comma-Separated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Values)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format.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3000" b="1" spc="105" dirty="0">
                <a:latin typeface="Arial"/>
                <a:cs typeface="Arial"/>
              </a:rPr>
              <a:t>Total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35" dirty="0">
                <a:latin typeface="Arial"/>
                <a:cs typeface="Arial"/>
              </a:rPr>
              <a:t>records: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60" dirty="0">
                <a:latin typeface="Arial"/>
                <a:cs typeface="Arial"/>
              </a:rPr>
              <a:t>39,718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55" dirty="0">
                <a:latin typeface="Arial"/>
                <a:cs typeface="Arial"/>
              </a:rPr>
              <a:t>records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in</a:t>
            </a:r>
            <a:r>
              <a:rPr sz="3000" spc="-17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both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files</a:t>
            </a:r>
            <a:endParaRPr sz="3000">
              <a:latin typeface="Lucida Sans Unicode"/>
              <a:cs typeface="Lucida Sans Unicode"/>
            </a:endParaRPr>
          </a:p>
          <a:p>
            <a:pPr marL="12700" marR="1073150">
              <a:lnSpc>
                <a:spcPts val="4250"/>
              </a:lnSpc>
              <a:spcBef>
                <a:spcPts val="250"/>
              </a:spcBef>
              <a:tabLst>
                <a:tab pos="12184380" algn="l"/>
              </a:tabLst>
            </a:pPr>
            <a:r>
              <a:rPr sz="3000" b="1" spc="180" dirty="0">
                <a:latin typeface="Arial"/>
                <a:cs typeface="Arial"/>
              </a:rPr>
              <a:t>Data </a:t>
            </a:r>
            <a:r>
              <a:rPr sz="3000" b="1" spc="30" dirty="0">
                <a:latin typeface="Arial"/>
                <a:cs typeface="Arial"/>
              </a:rPr>
              <a:t>Columns: </a:t>
            </a:r>
            <a:r>
              <a:rPr sz="3000" spc="-65" dirty="0">
                <a:latin typeface="Lucida Sans Unicode"/>
                <a:cs typeface="Lucida Sans Unicode"/>
              </a:rPr>
              <a:t>The </a:t>
            </a:r>
            <a:r>
              <a:rPr sz="3000" spc="-20" dirty="0">
                <a:latin typeface="Lucida Sans Unicode"/>
                <a:cs typeface="Lucida Sans Unicode"/>
              </a:rPr>
              <a:t>dataset </a:t>
            </a:r>
            <a:r>
              <a:rPr sz="3000" spc="-65" dirty="0">
                <a:latin typeface="Lucida Sans Unicode"/>
                <a:cs typeface="Lucida Sans Unicode"/>
              </a:rPr>
              <a:t>consists </a:t>
            </a:r>
            <a:r>
              <a:rPr sz="3000" spc="-45" dirty="0">
                <a:latin typeface="Lucida Sans Unicode"/>
                <a:cs typeface="Lucida Sans Unicode"/>
              </a:rPr>
              <a:t>of </a:t>
            </a:r>
            <a:r>
              <a:rPr sz="3000" spc="-20" dirty="0">
                <a:latin typeface="Lucida Sans Unicode"/>
                <a:cs typeface="Lucida Sans Unicode"/>
              </a:rPr>
              <a:t>several </a:t>
            </a:r>
            <a:r>
              <a:rPr sz="3000" spc="-35" dirty="0">
                <a:latin typeface="Lucida Sans Unicode"/>
                <a:cs typeface="Lucida Sans Unicode"/>
              </a:rPr>
              <a:t>essential </a:t>
            </a:r>
            <a:r>
              <a:rPr sz="3000" spc="-60" dirty="0">
                <a:latin typeface="Lucida Sans Unicode"/>
                <a:cs typeface="Lucida Sans Unicode"/>
              </a:rPr>
              <a:t>columns, </a:t>
            </a:r>
            <a:r>
              <a:rPr sz="3000" spc="-70" dirty="0">
                <a:latin typeface="Lucida Sans Unicode"/>
                <a:cs typeface="Lucida Sans Unicode"/>
              </a:rPr>
              <a:t>including </a:t>
            </a:r>
            <a:r>
              <a:rPr sz="3000" spc="-65" dirty="0">
                <a:latin typeface="Lucida Sans Unicode"/>
                <a:cs typeface="Lucida Sans Unicode"/>
              </a:rPr>
              <a:t> </a:t>
            </a:r>
            <a:r>
              <a:rPr sz="3000" b="1" spc="60" dirty="0">
                <a:latin typeface="Arial"/>
                <a:cs typeface="Arial"/>
              </a:rPr>
              <a:t>loan_status,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80" dirty="0">
                <a:latin typeface="Arial"/>
                <a:cs typeface="Arial"/>
              </a:rPr>
              <a:t>home_ownership,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35" dirty="0">
                <a:latin typeface="Arial"/>
                <a:cs typeface="Arial"/>
              </a:rPr>
              <a:t>issue_date,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110" dirty="0">
                <a:latin typeface="Arial"/>
                <a:cs typeface="Arial"/>
              </a:rPr>
              <a:t>&amp;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loan_amount,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etc.</a:t>
            </a:r>
            <a:r>
              <a:rPr sz="3000" b="1" dirty="0">
                <a:latin typeface="Arial"/>
                <a:cs typeface="Arial"/>
              </a:rPr>
              <a:t>	</a:t>
            </a:r>
            <a:r>
              <a:rPr sz="3000" spc="-55" dirty="0">
                <a:latin typeface="Lucida Sans Unicode"/>
                <a:cs typeface="Lucida Sans Unicode"/>
              </a:rPr>
              <a:t>allowing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us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to  </a:t>
            </a:r>
            <a:r>
              <a:rPr sz="3000" spc="-45" dirty="0">
                <a:latin typeface="Lucida Sans Unicode"/>
                <a:cs typeface="Lucida Sans Unicode"/>
              </a:rPr>
              <a:t>explore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various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facets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of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bank's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performance.</a:t>
            </a: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ts val="4250"/>
              </a:lnSpc>
            </a:pPr>
            <a:r>
              <a:rPr sz="3000" b="1" spc="180" dirty="0">
                <a:latin typeface="Arial"/>
                <a:cs typeface="Arial"/>
              </a:rPr>
              <a:t>Data</a:t>
            </a:r>
            <a:r>
              <a:rPr sz="3000" b="1" spc="-4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Period: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spc="15" dirty="0">
                <a:latin typeface="Lucida Sans Unicode"/>
                <a:cs typeface="Lucida Sans Unicode"/>
              </a:rPr>
              <a:t>Our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analysis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covers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a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comprehensive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period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000" spc="-15" dirty="0">
                <a:latin typeface="Lucida Sans Unicode"/>
                <a:cs typeface="Lucida Sans Unicode"/>
              </a:rPr>
              <a:t>from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b="1" spc="60" dirty="0">
                <a:latin typeface="Arial"/>
                <a:cs typeface="Arial"/>
              </a:rPr>
              <a:t>2007</a:t>
            </a:r>
            <a:r>
              <a:rPr sz="3000" b="1" spc="-35" dirty="0">
                <a:latin typeface="Arial"/>
                <a:cs typeface="Arial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to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b="1" spc="10" dirty="0">
                <a:latin typeface="Arial"/>
                <a:cs typeface="Arial"/>
              </a:rPr>
              <a:t>2016</a:t>
            </a:r>
            <a:r>
              <a:rPr sz="3000" spc="10" dirty="0">
                <a:latin typeface="Lucida Sans Unicode"/>
                <a:cs typeface="Lucida Sans Unicode"/>
              </a:rPr>
              <a:t>,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providing </a:t>
            </a:r>
            <a:r>
              <a:rPr sz="3000" spc="-930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a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70" dirty="0">
                <a:latin typeface="Lucida Sans Unicode"/>
                <a:cs typeface="Lucida Sans Unicode"/>
              </a:rPr>
              <a:t>holistic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5" dirty="0">
                <a:latin typeface="Lucida Sans Unicode"/>
                <a:cs typeface="Lucida Sans Unicode"/>
              </a:rPr>
              <a:t>view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of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bank's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financial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activities.</a:t>
            </a:r>
            <a:endParaRPr sz="3000">
              <a:latin typeface="Lucida Sans Unicode"/>
              <a:cs typeface="Lucida Sans Unicode"/>
            </a:endParaRPr>
          </a:p>
          <a:p>
            <a:pPr marL="12700" marR="146685">
              <a:lnSpc>
                <a:spcPts val="4250"/>
              </a:lnSpc>
            </a:pPr>
            <a:r>
              <a:rPr sz="3000" b="1" spc="180" dirty="0">
                <a:latin typeface="Arial"/>
                <a:cs typeface="Arial"/>
              </a:rPr>
              <a:t>Data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35" dirty="0">
                <a:latin typeface="Arial"/>
                <a:cs typeface="Arial"/>
              </a:rPr>
              <a:t>Cleaning: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spc="15" dirty="0">
                <a:latin typeface="Lucida Sans Unicode"/>
                <a:cs typeface="Lucida Sans Unicode"/>
              </a:rPr>
              <a:t>Prior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to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60" dirty="0">
                <a:latin typeface="Lucida Sans Unicode"/>
                <a:cs typeface="Lucida Sans Unicode"/>
              </a:rPr>
              <a:t>analysis,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40" dirty="0">
                <a:latin typeface="Lucida Sans Unicode"/>
                <a:cs typeface="Lucida Sans Unicode"/>
              </a:rPr>
              <a:t>we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meticulously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20" dirty="0">
                <a:latin typeface="Lucida Sans Unicode"/>
                <a:cs typeface="Lucida Sans Unicode"/>
              </a:rPr>
              <a:t>cleaned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data,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addressing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80" dirty="0">
                <a:latin typeface="Lucida Sans Unicode"/>
                <a:cs typeface="Lucida Sans Unicode"/>
              </a:rPr>
              <a:t>missing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values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and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resolving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60" dirty="0">
                <a:latin typeface="Lucida Sans Unicode"/>
                <a:cs typeface="Lucida Sans Unicode"/>
              </a:rPr>
              <a:t>inconsistencies,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ensuring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reliability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of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our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findings.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000" b="1" spc="-10" dirty="0">
                <a:latin typeface="Arial"/>
                <a:cs typeface="Arial"/>
              </a:rPr>
              <a:t>Tools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5" dirty="0">
                <a:latin typeface="Arial"/>
                <a:cs typeface="Arial"/>
              </a:rPr>
              <a:t>Used: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Excel,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-80" dirty="0">
                <a:latin typeface="Arial"/>
                <a:cs typeface="Arial"/>
              </a:rPr>
              <a:t>SQL,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Powerbi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110" dirty="0">
                <a:latin typeface="Arial"/>
                <a:cs typeface="Arial"/>
              </a:rPr>
              <a:t>&amp;</a:t>
            </a:r>
            <a:r>
              <a:rPr sz="3000" b="1" spc="-50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Tableau.</a:t>
            </a:r>
            <a:endParaRPr sz="3000">
              <a:latin typeface="Arial"/>
              <a:cs typeface="Arial"/>
            </a:endParaRPr>
          </a:p>
          <a:p>
            <a:pPr marL="12700" marR="360680">
              <a:lnSpc>
                <a:spcPts val="4250"/>
              </a:lnSpc>
              <a:spcBef>
                <a:spcPts val="250"/>
              </a:spcBef>
            </a:pPr>
            <a:r>
              <a:rPr sz="3000" b="1" spc="45" dirty="0">
                <a:latin typeface="Arial"/>
                <a:cs typeface="Arial"/>
              </a:rPr>
              <a:t>Joining/Merging: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spc="-114" dirty="0">
                <a:latin typeface="Lucida Sans Unicode"/>
                <a:cs typeface="Lucida Sans Unicode"/>
              </a:rPr>
              <a:t>To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15" dirty="0">
                <a:latin typeface="Lucida Sans Unicode"/>
                <a:cs typeface="Lucida Sans Unicode"/>
              </a:rPr>
              <a:t>form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a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unified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0" dirty="0">
                <a:latin typeface="Lucida Sans Unicode"/>
                <a:cs typeface="Lucida Sans Unicode"/>
              </a:rPr>
              <a:t>dataset,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40" dirty="0">
                <a:latin typeface="Lucida Sans Unicode"/>
                <a:cs typeface="Lucida Sans Unicode"/>
              </a:rPr>
              <a:t>we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performed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a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join/merge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15" dirty="0">
                <a:latin typeface="Lucida Sans Unicode"/>
                <a:cs typeface="Lucida Sans Unicode"/>
              </a:rPr>
              <a:t>operation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on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5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two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90" dirty="0">
                <a:latin typeface="Lucida Sans Unicode"/>
                <a:cs typeface="Lucida Sans Unicode"/>
              </a:rPr>
              <a:t>CSV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files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80" dirty="0">
                <a:latin typeface="Lucida Sans Unicode"/>
                <a:cs typeface="Lucida Sans Unicode"/>
              </a:rPr>
              <a:t>using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70" dirty="0">
                <a:latin typeface="Lucida Sans Unicode"/>
                <a:cs typeface="Lucida Sans Unicode"/>
              </a:rPr>
              <a:t>specific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join/merge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technique,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aligning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data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15" dirty="0">
                <a:latin typeface="Lucida Sans Unicode"/>
                <a:cs typeface="Lucida Sans Unicode"/>
              </a:rPr>
              <a:t>based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on</a:t>
            </a:r>
            <a:r>
              <a:rPr sz="3000" spc="-160" dirty="0">
                <a:latin typeface="Lucida Sans Unicode"/>
                <a:cs typeface="Lucida Sans Unicode"/>
              </a:rPr>
              <a:t> </a:t>
            </a:r>
            <a:r>
              <a:rPr sz="3000" spc="-10" dirty="0">
                <a:latin typeface="Lucida Sans Unicode"/>
                <a:cs typeface="Lucida Sans Unicode"/>
              </a:rPr>
              <a:t>the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000" spc="-15" dirty="0">
                <a:latin typeface="Lucida Sans Unicode"/>
                <a:cs typeface="Lucida Sans Unicode"/>
              </a:rPr>
              <a:t>common</a:t>
            </a:r>
            <a:r>
              <a:rPr sz="3000" spc="-185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column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b="1" spc="90" dirty="0">
                <a:latin typeface="Arial"/>
                <a:cs typeface="Arial"/>
              </a:rPr>
              <a:t>ID.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90" y="3232087"/>
            <a:ext cx="134935" cy="1349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90" y="3771830"/>
            <a:ext cx="134935" cy="1349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90" y="5391057"/>
            <a:ext cx="134935" cy="134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90" y="6470542"/>
            <a:ext cx="134935" cy="1349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790" y="7550026"/>
            <a:ext cx="134935" cy="1349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790" y="8089769"/>
            <a:ext cx="134935" cy="13493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48064" y="1001609"/>
            <a:ext cx="719200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75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5600" spc="28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12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28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5600" spc="-11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5600" spc="-42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-120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5600" spc="-45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5600" spc="80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5600" spc="300" dirty="0">
                <a:solidFill>
                  <a:srgbClr val="171616"/>
                </a:solidFill>
                <a:latin typeface="Tahoma"/>
                <a:cs typeface="Tahoma"/>
              </a:rPr>
              <a:t>V</a:t>
            </a:r>
            <a:r>
              <a:rPr sz="5600" spc="-42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-42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5600" spc="300" dirty="0">
                <a:solidFill>
                  <a:srgbClr val="171616"/>
                </a:solidFill>
                <a:latin typeface="Tahoma"/>
                <a:cs typeface="Tahoma"/>
              </a:rPr>
              <a:t>V</a:t>
            </a:r>
            <a:r>
              <a:rPr sz="5600" spc="-1060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5600" spc="-42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5600" spc="135" dirty="0">
                <a:solidFill>
                  <a:srgbClr val="171616"/>
                </a:solidFill>
                <a:latin typeface="Tahoma"/>
                <a:cs typeface="Tahoma"/>
              </a:rPr>
              <a:t>W</a:t>
            </a:r>
            <a:endParaRPr sz="5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6572" y="717243"/>
            <a:ext cx="865187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-44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155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23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480" dirty="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150" dirty="0">
                <a:solidFill>
                  <a:srgbClr val="171616"/>
                </a:solidFill>
                <a:latin typeface="Tahoma"/>
                <a:cs typeface="Tahoma"/>
              </a:rPr>
              <a:t>un</a:t>
            </a:r>
            <a:r>
              <a:rPr sz="4600" spc="-4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-105" dirty="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sz="4600" spc="-3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4600" spc="9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15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4600" spc="225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4600" spc="20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210" dirty="0">
                <a:solidFill>
                  <a:srgbClr val="171616"/>
                </a:solidFill>
                <a:latin typeface="Tahoma"/>
                <a:cs typeface="Tahoma"/>
              </a:rPr>
              <a:t>b</a:t>
            </a:r>
            <a:r>
              <a:rPr sz="4600" spc="260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dirty="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sz="4600" spc="9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-25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endParaRPr sz="46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31487" y="2948104"/>
            <a:ext cx="4895850" cy="4391025"/>
            <a:chOff x="12831487" y="2948104"/>
            <a:chExt cx="4895850" cy="439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1487" y="2948104"/>
              <a:ext cx="4895850" cy="4391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0561" y="4252924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50561" y="5289409"/>
              <a:ext cx="95250" cy="952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93697" y="3324472"/>
            <a:ext cx="4204335" cy="3348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00"/>
              </a:spcBef>
            </a:pPr>
            <a:r>
              <a:rPr sz="2400" b="1" spc="60" dirty="0">
                <a:solidFill>
                  <a:srgbClr val="171616"/>
                </a:solidFill>
                <a:latin typeface="Tahoma"/>
                <a:cs typeface="Tahoma"/>
              </a:rPr>
              <a:t>Observations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16500"/>
              </a:lnSpc>
              <a:spcBef>
                <a:spcPts val="2820"/>
              </a:spcBef>
            </a:pPr>
            <a:r>
              <a:rPr sz="22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b="1" spc="-1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b="1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d 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steadily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past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2200">
              <a:latin typeface="Arial"/>
              <a:cs typeface="Arial"/>
            </a:endParaRPr>
          </a:p>
          <a:p>
            <a:pPr marL="12700" marR="83185">
              <a:lnSpc>
                <a:spcPct val="116500"/>
              </a:lnSpc>
              <a:spcBef>
                <a:spcPts val="2010"/>
              </a:spcBef>
            </a:pPr>
            <a:r>
              <a:rPr sz="22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si</a:t>
            </a:r>
            <a:r>
              <a:rPr sz="22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 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loan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amount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occurred</a:t>
            </a:r>
            <a:r>
              <a:rPr sz="2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2007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2008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, when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loan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200" b="1" spc="9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b="1" spc="-1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b="1" spc="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b="1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b="1" spc="7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650%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790" y="2300001"/>
            <a:ext cx="11601449" cy="643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52428" y="9022147"/>
            <a:ext cx="1072515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204" dirty="0">
                <a:solidFill>
                  <a:srgbClr val="171616"/>
                </a:solidFill>
                <a:latin typeface="Trebuchet MS"/>
                <a:cs typeface="Trebuchet MS"/>
              </a:rPr>
              <a:t>Grades</a:t>
            </a:r>
            <a:endParaRPr sz="225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44975" y="1972622"/>
            <a:ext cx="5695950" cy="7181850"/>
            <a:chOff x="12444975" y="1972622"/>
            <a:chExt cx="5695950" cy="7181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975" y="1972622"/>
              <a:ext cx="5695949" cy="71818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474" y="5544054"/>
              <a:ext cx="85725" cy="85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474" y="4198247"/>
              <a:ext cx="85725" cy="85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474" y="7887999"/>
              <a:ext cx="85725" cy="85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8159" y="3203629"/>
              <a:ext cx="85725" cy="857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5474" y="6893428"/>
              <a:ext cx="85725" cy="857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06709" y="2304349"/>
            <a:ext cx="5314315" cy="6476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38250">
              <a:lnSpc>
                <a:spcPct val="100000"/>
              </a:lnSpc>
              <a:spcBef>
                <a:spcPts val="120"/>
              </a:spcBef>
            </a:pPr>
            <a:r>
              <a:rPr sz="2650" b="1" spc="75" dirty="0">
                <a:solidFill>
                  <a:srgbClr val="171616"/>
                </a:solidFill>
                <a:latin typeface="Tahoma"/>
                <a:cs typeface="Tahoma"/>
              </a:rPr>
              <a:t>Observations</a:t>
            </a:r>
            <a:endParaRPr sz="2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755"/>
              </a:spcBef>
            </a:pPr>
            <a:r>
              <a:rPr sz="20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$591,994,868</a:t>
            </a:r>
            <a:endParaRPr sz="2000">
              <a:latin typeface="Arial"/>
              <a:cs typeface="Arial"/>
            </a:endParaRPr>
          </a:p>
          <a:p>
            <a:pPr marL="69850" marR="865505">
              <a:lnSpc>
                <a:spcPct val="115599"/>
              </a:lnSpc>
              <a:spcBef>
                <a:spcPts val="2280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375"/>
              </a:spcBef>
            </a:pP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$114,774,099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Grade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4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$110,120,710</a:t>
            </a:r>
            <a:r>
              <a:rPr sz="2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  <a:p>
            <a:pPr marL="69850" marR="161290">
              <a:lnSpc>
                <a:spcPct val="115599"/>
              </a:lnSpc>
              <a:spcBef>
                <a:spcPts val="2275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at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$161,308,549, 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its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rr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  <a:p>
            <a:pPr marL="69850" marR="505459">
              <a:lnSpc>
                <a:spcPct val="115599"/>
              </a:lnSpc>
              <a:spcBef>
                <a:spcPts val="2300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442%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ff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  <a:p>
            <a:pPr marL="69850" marR="330835">
              <a:lnSpc>
                <a:spcPct val="115599"/>
              </a:lnSpc>
              <a:spcBef>
                <a:spcPts val="2280"/>
              </a:spcBef>
            </a:pP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1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1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borrowers.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140" y="2014408"/>
            <a:ext cx="12211049" cy="710564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36572" y="717244"/>
            <a:ext cx="8848725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-345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4600" spc="9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215" dirty="0">
                <a:solidFill>
                  <a:srgbClr val="171616"/>
                </a:solidFill>
                <a:latin typeface="Tahoma"/>
                <a:cs typeface="Tahoma"/>
              </a:rPr>
              <a:t>v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-3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4600" spc="215" dirty="0">
                <a:solidFill>
                  <a:srgbClr val="171616"/>
                </a:solidFill>
                <a:latin typeface="Tahoma"/>
                <a:cs typeface="Tahoma"/>
              </a:rPr>
              <a:t>v</a:t>
            </a:r>
            <a:r>
              <a:rPr sz="4600" spc="-35" dirty="0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sz="4600" spc="15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4600" spc="229" dirty="0">
                <a:solidFill>
                  <a:srgbClr val="171616"/>
                </a:solidFill>
                <a:latin typeface="Tahoma"/>
                <a:cs typeface="Tahoma"/>
              </a:rPr>
              <a:t>g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-130" dirty="0">
                <a:solidFill>
                  <a:srgbClr val="171616"/>
                </a:solidFill>
                <a:latin typeface="Tahoma"/>
                <a:cs typeface="Tahoma"/>
              </a:rPr>
              <a:t>B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-35" dirty="0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150" dirty="0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sz="4600" spc="350" dirty="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sz="4600" spc="100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-110" dirty="0">
                <a:solidFill>
                  <a:srgbClr val="171616"/>
                </a:solidFill>
                <a:latin typeface="Tahoma"/>
                <a:cs typeface="Tahoma"/>
              </a:rPr>
              <a:t>f</a:t>
            </a:r>
            <a:r>
              <a:rPr sz="4600" spc="85" dirty="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sz="4600" spc="-25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75" dirty="0">
                <a:solidFill>
                  <a:srgbClr val="171616"/>
                </a:solidFill>
                <a:latin typeface="Tahoma"/>
                <a:cs typeface="Tahoma"/>
              </a:rPr>
              <a:t>G</a:t>
            </a:r>
            <a:r>
              <a:rPr sz="4600" spc="-30" dirty="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sz="4600" spc="365" dirty="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sz="4600" spc="225" dirty="0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sz="4600" spc="95" dirty="0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sz="4600" spc="200" dirty="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4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65174" y="1902925"/>
            <a:ext cx="5695950" cy="7181850"/>
            <a:chOff x="11765174" y="1902925"/>
            <a:chExt cx="5695950" cy="7181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174" y="1902925"/>
              <a:ext cx="5695950" cy="7181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674" y="7105331"/>
              <a:ext cx="85725" cy="857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674" y="5708332"/>
              <a:ext cx="85725" cy="85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674" y="3958908"/>
              <a:ext cx="85725" cy="857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674" y="3266756"/>
              <a:ext cx="85725" cy="857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84225" y="2319852"/>
            <a:ext cx="5234940" cy="6030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38250">
              <a:lnSpc>
                <a:spcPct val="100000"/>
              </a:lnSpc>
              <a:spcBef>
                <a:spcPts val="120"/>
              </a:spcBef>
            </a:pPr>
            <a:r>
              <a:rPr sz="2650" b="1" spc="75" dirty="0">
                <a:solidFill>
                  <a:srgbClr val="171616"/>
                </a:solidFill>
                <a:latin typeface="Tahoma"/>
                <a:cs typeface="Tahoma"/>
              </a:rPr>
              <a:t>Observations</a:t>
            </a:r>
            <a:endParaRPr sz="2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sz="2000" b="1" spc="-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1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00" b="1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000" b="1" spc="18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1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$482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704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393.92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</a:pP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45.55%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 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1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trusted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payment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methods, </a:t>
            </a:r>
            <a:r>
              <a:rPr sz="2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undergoing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comprehensive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verification.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700">
              <a:latin typeface="Lucida Sans Unicode"/>
              <a:cs typeface="Lucida Sans Unicode"/>
            </a:endParaRPr>
          </a:p>
          <a:p>
            <a:pPr marL="12700" marR="425450" algn="just">
              <a:lnSpc>
                <a:spcPct val="115599"/>
              </a:lnSpc>
            </a:pP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Payments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form</a:t>
            </a:r>
            <a:r>
              <a:rPr sz="2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verification </a:t>
            </a:r>
            <a:r>
              <a:rPr sz="2000" spc="-6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000" b="1" spc="-1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Arial"/>
                <a:cs typeface="Arial"/>
              </a:rPr>
              <a:t>Verified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50" dirty="0">
                <a:solidFill>
                  <a:srgbClr val="FFFFFF"/>
                </a:solidFill>
                <a:latin typeface="Arial"/>
                <a:cs typeface="Arial"/>
              </a:rPr>
              <a:t>Verified)</a:t>
            </a:r>
            <a:r>
              <a:rPr sz="2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sz="2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up </a:t>
            </a:r>
            <a:r>
              <a:rPr sz="2000" spc="-6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68.19%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>
              <a:latin typeface="Lucida Sans Unicode"/>
              <a:cs typeface="Lucida Sans Unicode"/>
            </a:endParaRPr>
          </a:p>
          <a:p>
            <a:pPr marL="12700" marR="271780">
              <a:lnSpc>
                <a:spcPct val="115599"/>
              </a:lnSpc>
            </a:pPr>
            <a:r>
              <a:rPr sz="2000" b="1" spc="17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b="1" spc="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V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1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1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000" b="1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00" b="1" spc="-1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Arial"/>
                <a:cs typeface="Arial"/>
              </a:rPr>
              <a:t>31.81%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1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sz="2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ee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dd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 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verification.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5716" y="2027973"/>
            <a:ext cx="6692092" cy="670046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63222" y="719757"/>
            <a:ext cx="10732770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110" dirty="0">
                <a:solidFill>
                  <a:srgbClr val="171616"/>
                </a:solidFill>
                <a:latin typeface="Tahoma"/>
                <a:cs typeface="Tahoma"/>
              </a:rPr>
              <a:t>Payments: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55" dirty="0">
                <a:solidFill>
                  <a:srgbClr val="171616"/>
                </a:solidFill>
                <a:latin typeface="Tahoma"/>
                <a:cs typeface="Tahoma"/>
              </a:rPr>
              <a:t>Verified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90" dirty="0">
                <a:solidFill>
                  <a:srgbClr val="171616"/>
                </a:solidFill>
                <a:latin typeface="Tahoma"/>
                <a:cs typeface="Tahoma"/>
              </a:rPr>
              <a:t>vs.</a:t>
            </a:r>
            <a:r>
              <a:rPr sz="4600" spc="-375" dirty="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sz="4600" spc="105" dirty="0">
                <a:solidFill>
                  <a:srgbClr val="171616"/>
                </a:solidFill>
                <a:latin typeface="Tahoma"/>
                <a:cs typeface="Tahoma"/>
              </a:rPr>
              <a:t>Non-Verified</a:t>
            </a:r>
            <a:endParaRPr sz="4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1108</Words>
  <Application>Microsoft Office PowerPoint</Application>
  <PresentationFormat>Custom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Lucida Sans Unicode</vt:lpstr>
      <vt:lpstr>Tahoma</vt:lpstr>
      <vt:lpstr>Trebuchet MS</vt:lpstr>
      <vt:lpstr>Office Theme</vt:lpstr>
      <vt:lpstr>BANK ANALYSIS</vt:lpstr>
      <vt:lpstr>PRESENTATION OUTLINE</vt:lpstr>
      <vt:lpstr>Meet Our Team</vt:lpstr>
      <vt:lpstr>PowerPoint Presentation</vt:lpstr>
      <vt:lpstr>Project Goal</vt:lpstr>
      <vt:lpstr>DATASET OVERVIEW</vt:lpstr>
      <vt:lpstr>Loan Amount Trends by Year</vt:lpstr>
      <vt:lpstr>Revolving Balance for Grades</vt:lpstr>
      <vt:lpstr>Payments: Verified vs. Non-Verified</vt:lpstr>
      <vt:lpstr>Loan Status across States</vt:lpstr>
      <vt:lpstr>Home Ownership vs. Last Payment Date</vt:lpstr>
      <vt:lpstr>Conclusion</vt:lpstr>
      <vt:lpstr>Dashboard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Corporate Infographic Collection Presentation</dc:title>
  <dc:creator>Abhishek Navle</dc:creator>
  <cp:keywords>DAFotCkbKUI,BAFoC7AM38k</cp:keywords>
  <cp:lastModifiedBy>KALPANA PATTNAIK</cp:lastModifiedBy>
  <cp:revision>1</cp:revision>
  <dcterms:created xsi:type="dcterms:W3CDTF">2023-07-22T04:30:17Z</dcterms:created>
  <dcterms:modified xsi:type="dcterms:W3CDTF">2023-07-22T05:03:38Z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2023-07-22T00:00:00Z</vt:filetime>
  </property>
</Properties>
</file>